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1"/>
  </p:notesMasterIdLst>
  <p:sldIdLst>
    <p:sldId id="256" r:id="rId2"/>
    <p:sldId id="257" r:id="rId3"/>
    <p:sldId id="258" r:id="rId4"/>
    <p:sldId id="279" r:id="rId5"/>
    <p:sldId id="262" r:id="rId6"/>
    <p:sldId id="261" r:id="rId7"/>
    <p:sldId id="263" r:id="rId8"/>
    <p:sldId id="27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88" r:id="rId19"/>
    <p:sldId id="289" r:id="rId20"/>
    <p:sldId id="290" r:id="rId21"/>
    <p:sldId id="291" r:id="rId22"/>
    <p:sldId id="292" r:id="rId23"/>
    <p:sldId id="286" r:id="rId24"/>
    <p:sldId id="272" r:id="rId25"/>
    <p:sldId id="273" r:id="rId26"/>
    <p:sldId id="274" r:id="rId27"/>
    <p:sldId id="275" r:id="rId28"/>
    <p:sldId id="276" r:id="rId29"/>
    <p:sldId id="277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Sora" panose="020B0604020202020204" charset="0"/>
      <p:regular r:id="rId39"/>
      <p:bold r:id="rId40"/>
    </p:embeddedFont>
    <p:embeddedFont>
      <p:font typeface="Sora ExtraBold" panose="020B0604020202020204" charset="0"/>
      <p:bold r:id="rId41"/>
    </p:embeddedFont>
    <p:embeddedFont>
      <p:font typeface="Sora Medium" panose="020B0604020202020204" charset="0"/>
      <p:regular r:id="rId42"/>
      <p:bold r:id="rId43"/>
    </p:embeddedFont>
    <p:embeddedFont>
      <p:font typeface="Sora SemiBold" panose="020B0604020202020204" charset="0"/>
      <p:regular r:id="rId44"/>
      <p:bold r:id="rId45"/>
    </p:embeddedFont>
    <p:embeddedFont>
      <p:font typeface="Work Sans" pitchFamily="2" charset="0"/>
      <p:regular r:id="rId46"/>
      <p:bold r:id="rId47"/>
      <p:italic r:id="rId48"/>
      <p:boldItalic r:id="rId49"/>
    </p:embeddedFont>
    <p:embeddedFont>
      <p:font typeface="Work Sans Medium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26639f94b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26639f94b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2686a6e89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72686a6e89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f26639f94b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f26639f94b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f26639f94b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f26639f94b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26639f9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26639f9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72686a6e89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72686a6e89_1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72686a6e89_1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72686a6e89_1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72686a6e89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72686a6e89_1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f26639f94b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f26639f94b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f26639f94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f26639f94b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732175576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732175576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26639f94b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26639f94b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f26639f94b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f26639f94b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f26639f94b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f26639f94b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72686a6e8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72686a6e8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72686a6e89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72686a6e89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72686a6e89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72686a6e89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2686a6e8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72686a6e8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2686a6e8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72686a6e8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73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72686a6e8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72686a6e8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72686a6e89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72686a6e89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" type="title">
  <p:cSld name="TITLE">
    <p:bg>
      <p:bgPr>
        <a:solidFill>
          <a:srgbClr val="0D172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24275" y="125357"/>
            <a:ext cx="548700" cy="548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024275" y="1444538"/>
            <a:ext cx="548700" cy="548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024275" y="784959"/>
            <a:ext cx="548700" cy="548700"/>
          </a:xfrm>
          <a:prstGeom prst="ellipse">
            <a:avLst/>
          </a:prstGeom>
          <a:solidFill>
            <a:srgbClr val="0D17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024275" y="2072150"/>
            <a:ext cx="548700" cy="548700"/>
          </a:xfrm>
          <a:prstGeom prst="ellipse">
            <a:avLst/>
          </a:prstGeom>
          <a:solidFill>
            <a:srgbClr val="3D5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024275" y="2699743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" y="-42375"/>
            <a:ext cx="9143997" cy="51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250" y="565250"/>
            <a:ext cx="1676948" cy="46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l="13534" r="22742"/>
          <a:stretch/>
        </p:blipFill>
        <p:spPr>
          <a:xfrm>
            <a:off x="422275" y="484896"/>
            <a:ext cx="3550465" cy="47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l="44154" t="14460" r="13688" b="6130"/>
          <a:stretch/>
        </p:blipFill>
        <p:spPr>
          <a:xfrm>
            <a:off x="2013752" y="1207290"/>
            <a:ext cx="3938498" cy="4946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589775" y="1604975"/>
            <a:ext cx="28500" cy="358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 rot="-5400000">
            <a:off x="-276725" y="580425"/>
            <a:ext cx="1529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 idx="2"/>
          </p:nvPr>
        </p:nvSpPr>
        <p:spPr>
          <a:xfrm>
            <a:off x="5169200" y="1716975"/>
            <a:ext cx="20412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None/>
              <a:defRPr sz="1800">
                <a:solidFill>
                  <a:srgbClr val="CC00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 idx="3"/>
          </p:nvPr>
        </p:nvSpPr>
        <p:spPr>
          <a:xfrm>
            <a:off x="5169200" y="1924875"/>
            <a:ext cx="3360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 rot="-5400000">
            <a:off x="7247975" y="1314988"/>
            <a:ext cx="28500" cy="39444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 idx="4"/>
          </p:nvPr>
        </p:nvSpPr>
        <p:spPr>
          <a:xfrm>
            <a:off x="5169200" y="3256950"/>
            <a:ext cx="3257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40125" y="4213000"/>
            <a:ext cx="3781023" cy="50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9">
          <p15:clr>
            <a:srgbClr val="FA7B17"/>
          </p15:clr>
        </p15:guide>
        <p15:guide id="2" orient="horz" pos="1302">
          <p15:clr>
            <a:srgbClr val="FA7B17"/>
          </p15:clr>
        </p15:guide>
        <p15:guide id="3" orient="horz" pos="2046">
          <p15:clr>
            <a:srgbClr val="FA7B17"/>
          </p15:clr>
        </p15:guide>
        <p15:guide id="4" pos="5588">
          <p15:clr>
            <a:srgbClr val="FA7B17"/>
          </p15:clr>
        </p15:guide>
        <p15:guide id="5" pos="3301">
          <p15:clr>
            <a:srgbClr val="FA7B17"/>
          </p15:clr>
        </p15:guide>
        <p15:guide id="6" pos="4575">
          <p15:clr>
            <a:srgbClr val="FA7B17"/>
          </p15:clr>
        </p15:guide>
        <p15:guide id="7" orient="horz" pos="356">
          <p15:clr>
            <a:srgbClr val="FA7B17"/>
          </p15:clr>
        </p15:guide>
        <p15:guide id="8" orient="horz" pos="667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CUSTOM_2_1_1"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73" name="Google Shape;273;p12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74" name="Google Shape;274;p12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12"/>
          <p:cNvSpPr/>
          <p:nvPr/>
        </p:nvSpPr>
        <p:spPr>
          <a:xfrm>
            <a:off x="-2840427" y="-1134864"/>
            <a:ext cx="6671400" cy="6671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12"/>
          <p:cNvPicPr preferRelativeResize="0"/>
          <p:nvPr/>
        </p:nvPicPr>
        <p:blipFill rotWithShape="1">
          <a:blip r:embed="rId2">
            <a:alphaModFix/>
          </a:blip>
          <a:srcRect l="15682" t="14387" r="10793" b="13133"/>
          <a:stretch/>
        </p:blipFill>
        <p:spPr>
          <a:xfrm rot="-1182083">
            <a:off x="555865" y="561116"/>
            <a:ext cx="4016441" cy="395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2"/>
          <p:cNvSpPr txBox="1"/>
          <p:nvPr/>
        </p:nvSpPr>
        <p:spPr>
          <a:xfrm>
            <a:off x="5015897" y="1948514"/>
            <a:ext cx="36333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7200" b="1" i="0" u="none" strike="noStrike" cap="none">
                <a:solidFill>
                  <a:srgbClr val="162031"/>
                </a:solidFill>
                <a:latin typeface="Sora"/>
                <a:ea typeface="Sora"/>
                <a:cs typeface="Sora"/>
                <a:sym typeface="Sora"/>
              </a:rPr>
              <a:t>Break</a:t>
            </a:r>
            <a:endParaRPr sz="7200" b="1" i="0" u="none" strike="noStrike" cap="none">
              <a:solidFill>
                <a:srgbClr val="16203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80" name="Google Shape;2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2"/>
          <p:cNvSpPr txBox="1">
            <a:spLocks noGrp="1"/>
          </p:cNvSpPr>
          <p:nvPr>
            <p:ph type="title"/>
          </p:nvPr>
        </p:nvSpPr>
        <p:spPr>
          <a:xfrm>
            <a:off x="5093250" y="2926625"/>
            <a:ext cx="27552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 Medium"/>
              <a:buNone/>
              <a:defRPr sz="14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sz="1200" b="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rooms">
  <p:cSld name="TITLE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295" name="Google Shape;295;p14"/>
          <p:cNvPicPr preferRelativeResize="0"/>
          <p:nvPr/>
        </p:nvPicPr>
        <p:blipFill rotWithShape="1">
          <a:blip r:embed="rId2">
            <a:alphaModFix/>
          </a:blip>
          <a:srcRect l="7518" b="74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4"/>
          <p:cNvSpPr/>
          <p:nvPr/>
        </p:nvSpPr>
        <p:spPr>
          <a:xfrm>
            <a:off x="0" y="0"/>
            <a:ext cx="9144000" cy="5150100"/>
          </a:xfrm>
          <a:prstGeom prst="rect">
            <a:avLst/>
          </a:prstGeom>
          <a:gradFill>
            <a:gsLst>
              <a:gs pos="0">
                <a:srgbClr val="CC00CC">
                  <a:alpha val="77254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4"/>
          <p:cNvSpPr/>
          <p:nvPr/>
        </p:nvSpPr>
        <p:spPr>
          <a:xfrm rot="3226702">
            <a:off x="-2838965" y="-3768335"/>
            <a:ext cx="7774278" cy="7679170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1305050" y="-2770828"/>
            <a:ext cx="7548300" cy="7301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5065853" y="2244825"/>
            <a:ext cx="1879815" cy="3457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Breakout</a:t>
            </a:r>
          </a:p>
        </p:txBody>
      </p:sp>
      <p:sp>
        <p:nvSpPr>
          <p:cNvPr id="300" name="Google Shape;300;p14"/>
          <p:cNvSpPr/>
          <p:nvPr/>
        </p:nvSpPr>
        <p:spPr>
          <a:xfrm>
            <a:off x="5065853" y="2685189"/>
            <a:ext cx="2617235" cy="4973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rooms</a:t>
            </a:r>
          </a:p>
        </p:txBody>
      </p:sp>
      <p:sp>
        <p:nvSpPr>
          <p:cNvPr id="301" name="Google Shape;301;p14"/>
          <p:cNvSpPr/>
          <p:nvPr/>
        </p:nvSpPr>
        <p:spPr>
          <a:xfrm>
            <a:off x="5065850" y="3277107"/>
            <a:ext cx="2192686" cy="257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Sora;500"/>
              </a:rPr>
              <a:t>¡Manos a la obra!</a:t>
            </a:r>
          </a:p>
        </p:txBody>
      </p:sp>
      <p:pic>
        <p:nvPicPr>
          <p:cNvPr id="302" name="Google Shape;3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">
  <p:cSld name="TITLE_1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/>
          <p:nvPr/>
        </p:nvSpPr>
        <p:spPr>
          <a:xfrm>
            <a:off x="443050" y="526299"/>
            <a:ext cx="4433700" cy="4433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5"/>
          <p:cNvSpPr/>
          <p:nvPr/>
        </p:nvSpPr>
        <p:spPr>
          <a:xfrm>
            <a:off x="2502425" y="-125"/>
            <a:ext cx="3479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5"/>
          <p:cNvSpPr/>
          <p:nvPr/>
        </p:nvSpPr>
        <p:spPr>
          <a:xfrm>
            <a:off x="1822225" y="736050"/>
            <a:ext cx="1835700" cy="1835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308" name="Google Shape;308;p15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309" name="Google Shape;309;p15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2" name="Google Shape;31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pedida">
  <p:cSld name="CUSTOM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6"/>
          <p:cNvPicPr preferRelativeResize="0"/>
          <p:nvPr/>
        </p:nvPicPr>
        <p:blipFill rotWithShape="1">
          <a:blip r:embed="rId2">
            <a:alphaModFix/>
          </a:blip>
          <a:srcRect t="21875" b="21875"/>
          <a:stretch/>
        </p:blipFill>
        <p:spPr>
          <a:xfrm>
            <a:off x="0" y="-25"/>
            <a:ext cx="91440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315" name="Google Shape;315;p16"/>
          <p:cNvSpPr/>
          <p:nvPr/>
        </p:nvSpPr>
        <p:spPr>
          <a:xfrm>
            <a:off x="150" y="-4200"/>
            <a:ext cx="9143700" cy="5151900"/>
          </a:xfrm>
          <a:prstGeom prst="rect">
            <a:avLst/>
          </a:prstGeom>
          <a:gradFill>
            <a:gsLst>
              <a:gs pos="0">
                <a:srgbClr val="CC00CC"/>
              </a:gs>
              <a:gs pos="41000">
                <a:srgbClr val="CC00CC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6"/>
          <p:cNvSpPr/>
          <p:nvPr/>
        </p:nvSpPr>
        <p:spPr>
          <a:xfrm rot="10800000">
            <a:off x="150" y="-4200"/>
            <a:ext cx="9143700" cy="5151900"/>
          </a:xfrm>
          <a:prstGeom prst="rect">
            <a:avLst/>
          </a:prstGeom>
          <a:gradFill>
            <a:gsLst>
              <a:gs pos="0">
                <a:srgbClr val="004987"/>
              </a:gs>
              <a:gs pos="18000">
                <a:srgbClr val="004987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6"/>
          <p:cNvSpPr txBox="1"/>
          <p:nvPr/>
        </p:nvSpPr>
        <p:spPr>
          <a:xfrm>
            <a:off x="2895600" y="2386675"/>
            <a:ext cx="3550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41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¡Nos vemos!</a:t>
            </a:r>
            <a:endParaRPr sz="4100" b="1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2895600" y="2989975"/>
            <a:ext cx="355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2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Excelente fin de semana</a:t>
            </a:r>
            <a:endParaRPr sz="2100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19" name="Google Shape;3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6"/>
          <p:cNvSpPr txBox="1"/>
          <p:nvPr/>
        </p:nvSpPr>
        <p:spPr>
          <a:xfrm>
            <a:off x="839875" y="4545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321" name="Google Shape;321;p16"/>
          <p:cNvGrpSpPr/>
          <p:nvPr/>
        </p:nvGrpSpPr>
        <p:grpSpPr>
          <a:xfrm>
            <a:off x="405362" y="408381"/>
            <a:ext cx="427701" cy="461706"/>
            <a:chOff x="3398625" y="2806025"/>
            <a:chExt cx="521650" cy="563125"/>
          </a:xfrm>
        </p:grpSpPr>
        <p:sp>
          <p:nvSpPr>
            <p:cNvPr id="322" name="Google Shape;322;p16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Vacia" type="blank">
  <p:cSld name="BLANK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EAF17-091D-4136-8800-F3FA117C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6C21EC-C23F-4B66-9548-735007652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DC8027-725C-44D1-98A6-B0078C13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8CD0-B027-4293-AA00-D05E0944061F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611E91-B9FE-44B5-94B2-D97BCA0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E8B2CA-8854-4432-8F4E-B8441CEA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45F3B-1830-4EF8-82E5-35CEB1B407C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997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mentos">
  <p:cSld name="CUSTOM_1">
    <p:bg>
      <p:bgPr>
        <a:solidFill>
          <a:srgbClr val="0D1724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4108344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135375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2597878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5660572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7096700" y="1850000"/>
            <a:ext cx="1123800" cy="153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957544" y="887019"/>
            <a:ext cx="1205534" cy="12586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Sora"/>
              </a:rPr>
              <a:t>IMPORTANTES</a:t>
            </a:r>
          </a:p>
        </p:txBody>
      </p:sp>
      <p:sp>
        <p:nvSpPr>
          <p:cNvPr id="35" name="Google Shape;35;p3"/>
          <p:cNvSpPr/>
          <p:nvPr/>
        </p:nvSpPr>
        <p:spPr>
          <a:xfrm>
            <a:off x="1202251" y="606975"/>
            <a:ext cx="1960821" cy="2390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MOMENTOS</a:t>
            </a:r>
          </a:p>
        </p:txBody>
      </p:sp>
      <p:sp>
        <p:nvSpPr>
          <p:cNvPr id="36" name="Google Shape;36;p3"/>
          <p:cNvSpPr/>
          <p:nvPr/>
        </p:nvSpPr>
        <p:spPr>
          <a:xfrm>
            <a:off x="0" y="902950"/>
            <a:ext cx="1866900" cy="1257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00CC"/>
              </a:solidFill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38722" y="3507700"/>
            <a:ext cx="151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Tiempo de p</a:t>
            </a: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articipemos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2520325" y="3438400"/>
            <a:ext cx="1278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Iniciamos 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y finalizamos 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a tiempo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3809702" y="3438400"/>
            <a:ext cx="1677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Escuchemos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opiniones,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micrófonos en off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5526175" y="3438400"/>
            <a:ext cx="1392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Mantengamos 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nuestra cámara 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 b="0" i="0" u="none" strike="noStrike" cap="non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encendida</a:t>
            </a:r>
            <a:endParaRPr sz="900" b="0" i="0" u="none" strike="noStrike" cap="non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6834644" y="3507700"/>
            <a:ext cx="16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Ponte a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prueba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5983375" y="6069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43" name="Google Shape;43;p3"/>
          <p:cNvGrpSpPr/>
          <p:nvPr/>
        </p:nvGrpSpPr>
        <p:grpSpPr>
          <a:xfrm>
            <a:off x="8482562" y="560781"/>
            <a:ext cx="427701" cy="461706"/>
            <a:chOff x="3398625" y="2806025"/>
            <a:chExt cx="521650" cy="563125"/>
          </a:xfrm>
        </p:grpSpPr>
        <p:sp>
          <p:nvSpPr>
            <p:cNvPr id="44" name="Google Shape;44;p3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3"/>
          <p:cNvGrpSpPr/>
          <p:nvPr/>
        </p:nvGrpSpPr>
        <p:grpSpPr>
          <a:xfrm>
            <a:off x="1328668" y="2258541"/>
            <a:ext cx="665350" cy="711526"/>
            <a:chOff x="729025" y="4159875"/>
            <a:chExt cx="624800" cy="668100"/>
          </a:xfrm>
        </p:grpSpPr>
        <p:sp>
          <p:nvSpPr>
            <p:cNvPr id="48" name="Google Shape;48;p3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2863181" y="2229240"/>
            <a:ext cx="593185" cy="770131"/>
            <a:chOff x="2212100" y="4204750"/>
            <a:chExt cx="478800" cy="621625"/>
          </a:xfrm>
        </p:grpSpPr>
        <p:sp>
          <p:nvSpPr>
            <p:cNvPr id="55" name="Google Shape;55;p3"/>
            <p:cNvSpPr/>
            <p:nvPr/>
          </p:nvSpPr>
          <p:spPr>
            <a:xfrm>
              <a:off x="2212100" y="4347575"/>
              <a:ext cx="478800" cy="478800"/>
            </a:xfrm>
            <a:custGeom>
              <a:avLst/>
              <a:gdLst/>
              <a:ahLst/>
              <a:cxnLst/>
              <a:rect l="l" t="t" r="r" b="b"/>
              <a:pathLst>
                <a:path w="19152" h="19152" extrusionOk="0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265150" y="4400625"/>
              <a:ext cx="372700" cy="372725"/>
            </a:xfrm>
            <a:custGeom>
              <a:avLst/>
              <a:gdLst/>
              <a:ahLst/>
              <a:cxnLst/>
              <a:rect l="l" t="t" r="r" b="b"/>
              <a:pathLst>
                <a:path w="14908" h="14909" extrusionOk="0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354450" y="4204750"/>
              <a:ext cx="181625" cy="119275"/>
            </a:xfrm>
            <a:custGeom>
              <a:avLst/>
              <a:gdLst/>
              <a:ahLst/>
              <a:cxnLst/>
              <a:rect l="l" t="t" r="r" b="b"/>
              <a:pathLst>
                <a:path w="7265" h="4771" extrusionOk="0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436300" y="4500825"/>
              <a:ext cx="30400" cy="121750"/>
            </a:xfrm>
            <a:custGeom>
              <a:avLst/>
              <a:gdLst/>
              <a:ahLst/>
              <a:cxnLst/>
              <a:rect l="l" t="t" r="r" b="b"/>
              <a:pathLst>
                <a:path w="1216" h="4870" extrusionOk="0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438100" y="4592400"/>
              <a:ext cx="89800" cy="30175"/>
            </a:xfrm>
            <a:custGeom>
              <a:avLst/>
              <a:gdLst/>
              <a:ahLst/>
              <a:cxnLst/>
              <a:rect l="l" t="t" r="r" b="b"/>
              <a:pathLst>
                <a:path w="3592" h="1207" extrusionOk="0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4373495" y="2233616"/>
            <a:ext cx="593207" cy="792782"/>
            <a:chOff x="3636450" y="4208100"/>
            <a:chExt cx="444350" cy="593800"/>
          </a:xfrm>
        </p:grpSpPr>
        <p:sp>
          <p:nvSpPr>
            <p:cNvPr id="61" name="Google Shape;61;p3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>
            <a:off x="5790216" y="2274257"/>
            <a:ext cx="874676" cy="711494"/>
            <a:chOff x="2470650" y="2582625"/>
            <a:chExt cx="700525" cy="569925"/>
          </a:xfrm>
        </p:grpSpPr>
        <p:sp>
          <p:nvSpPr>
            <p:cNvPr id="66" name="Google Shape;66;p3"/>
            <p:cNvSpPr/>
            <p:nvPr/>
          </p:nvSpPr>
          <p:spPr>
            <a:xfrm>
              <a:off x="3103375" y="27476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470650" y="2582625"/>
              <a:ext cx="681700" cy="569925"/>
            </a:xfrm>
            <a:custGeom>
              <a:avLst/>
              <a:gdLst/>
              <a:ahLst/>
              <a:cxnLst/>
              <a:rect l="l" t="t" r="r" b="b"/>
              <a:pathLst>
                <a:path w="27268" h="22797" extrusionOk="0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732025" y="2734950"/>
              <a:ext cx="160750" cy="161000"/>
            </a:xfrm>
            <a:custGeom>
              <a:avLst/>
              <a:gdLst/>
              <a:ahLst/>
              <a:cxnLst/>
              <a:rect l="l" t="t" r="r" b="b"/>
              <a:pathLst>
                <a:path w="6430" h="6440" extrusionOk="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87150" y="2870075"/>
              <a:ext cx="254150" cy="141925"/>
            </a:xfrm>
            <a:custGeom>
              <a:avLst/>
              <a:gdLst/>
              <a:ahLst/>
              <a:cxnLst/>
              <a:rect l="l" t="t" r="r" b="b"/>
              <a:pathLst>
                <a:path w="10166" h="5677" extrusionOk="0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26400" y="2773275"/>
              <a:ext cx="102250" cy="102475"/>
            </a:xfrm>
            <a:custGeom>
              <a:avLst/>
              <a:gdLst/>
              <a:ahLst/>
              <a:cxnLst/>
              <a:rect l="l" t="t" r="r" b="b"/>
              <a:pathLst>
                <a:path w="4090" h="4099" extrusionOk="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599650" y="2853975"/>
              <a:ext cx="152575" cy="91150"/>
            </a:xfrm>
            <a:custGeom>
              <a:avLst/>
              <a:gdLst/>
              <a:ahLst/>
              <a:cxnLst/>
              <a:rect l="l" t="t" r="r" b="b"/>
              <a:pathLst>
                <a:path w="6103" h="3646" extrusionOk="0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897525" y="2773275"/>
              <a:ext cx="102275" cy="102475"/>
            </a:xfrm>
            <a:custGeom>
              <a:avLst/>
              <a:gdLst/>
              <a:ahLst/>
              <a:cxnLst/>
              <a:rect l="l" t="t" r="r" b="b"/>
              <a:pathLst>
                <a:path w="4091" h="4099" extrusionOk="0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877350" y="2853975"/>
              <a:ext cx="151225" cy="91150"/>
            </a:xfrm>
            <a:custGeom>
              <a:avLst/>
              <a:gdLst/>
              <a:ahLst/>
              <a:cxnLst/>
              <a:rect l="l" t="t" r="r" b="b"/>
              <a:pathLst>
                <a:path w="6049" h="3646" extrusionOk="0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7298484" y="2286237"/>
            <a:ext cx="720238" cy="660317"/>
            <a:chOff x="7334172" y="2286237"/>
            <a:chExt cx="720238" cy="660317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26" extrusionOk="0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79" extrusionOk="0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562" extrusionOk="0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62" extrusionOk="0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24" extrusionOk="0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4" extrusionOk="0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FA7B17"/>
          </p15:clr>
        </p15:guide>
        <p15:guide id="2" orient="horz" pos="382">
          <p15:clr>
            <a:srgbClr val="FA7B17"/>
          </p15:clr>
        </p15:guide>
        <p15:guide id="3" pos="179">
          <p15:clr>
            <a:srgbClr val="FA7B17"/>
          </p15:clr>
        </p15:guide>
        <p15:guide id="4" pos="5588">
          <p15:clr>
            <a:srgbClr val="FA7B17"/>
          </p15:clr>
        </p15:guide>
        <p15:guide id="5" orient="horz" pos="3061">
          <p15:clr>
            <a:srgbClr val="FA7B17"/>
          </p15:clr>
        </p15:guide>
        <p15:guide id="6" orient="horz" pos="1433">
          <p15:clr>
            <a:srgbClr val="FA7B17"/>
          </p15:clr>
        </p15:guide>
        <p15:guide id="7" orient="horz" pos="188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cia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88" name="Google Shape;8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 txBox="1"/>
          <p:nvPr/>
        </p:nvSpPr>
        <p:spPr>
          <a:xfrm>
            <a:off x="5983375" y="3783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90" name="Google Shape;90;p4"/>
          <p:cNvGrpSpPr/>
          <p:nvPr/>
        </p:nvGrpSpPr>
        <p:grpSpPr>
          <a:xfrm>
            <a:off x="8482562" y="332181"/>
            <a:ext cx="427701" cy="461706"/>
            <a:chOff x="3398625" y="2806025"/>
            <a:chExt cx="521650" cy="563125"/>
          </a:xfrm>
        </p:grpSpPr>
        <p:sp>
          <p:nvSpPr>
            <p:cNvPr id="91" name="Google Shape;91;p4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oria">
  <p:cSld name="TITLE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000"/>
              <a:buNone/>
              <a:defRPr sz="3000">
                <a:solidFill>
                  <a:srgbClr val="004987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pic>
        <p:nvPicPr>
          <p:cNvPr id="107" name="Google Shape;10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827020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12" name="Google Shape;112;p6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19" name="Google Shape;119;p6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6"/>
          <p:cNvGrpSpPr/>
          <p:nvPr/>
        </p:nvGrpSpPr>
        <p:grpSpPr>
          <a:xfrm>
            <a:off x="8365411" y="433251"/>
            <a:ext cx="409597" cy="333178"/>
            <a:chOff x="2470650" y="2582625"/>
            <a:chExt cx="700525" cy="569925"/>
          </a:xfrm>
        </p:grpSpPr>
        <p:sp>
          <p:nvSpPr>
            <p:cNvPr id="124" name="Google Shape;124;p6"/>
            <p:cNvSpPr/>
            <p:nvPr/>
          </p:nvSpPr>
          <p:spPr>
            <a:xfrm>
              <a:off x="3103375" y="27476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2470650" y="2582625"/>
              <a:ext cx="681700" cy="569925"/>
            </a:xfrm>
            <a:custGeom>
              <a:avLst/>
              <a:gdLst/>
              <a:ahLst/>
              <a:cxnLst/>
              <a:rect l="l" t="t" r="r" b="b"/>
              <a:pathLst>
                <a:path w="27268" h="22797" extrusionOk="0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732025" y="2734950"/>
              <a:ext cx="160750" cy="161000"/>
            </a:xfrm>
            <a:custGeom>
              <a:avLst/>
              <a:gdLst/>
              <a:ahLst/>
              <a:cxnLst/>
              <a:rect l="l" t="t" r="r" b="b"/>
              <a:pathLst>
                <a:path w="6430" h="6440" extrusionOk="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2687150" y="2870075"/>
              <a:ext cx="254150" cy="141925"/>
            </a:xfrm>
            <a:custGeom>
              <a:avLst/>
              <a:gdLst/>
              <a:ahLst/>
              <a:cxnLst/>
              <a:rect l="l" t="t" r="r" b="b"/>
              <a:pathLst>
                <a:path w="10166" h="5677" extrusionOk="0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2626400" y="2773275"/>
              <a:ext cx="102250" cy="102475"/>
            </a:xfrm>
            <a:custGeom>
              <a:avLst/>
              <a:gdLst/>
              <a:ahLst/>
              <a:cxnLst/>
              <a:rect l="l" t="t" r="r" b="b"/>
              <a:pathLst>
                <a:path w="4090" h="4099" extrusionOk="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599650" y="2853975"/>
              <a:ext cx="152575" cy="91150"/>
            </a:xfrm>
            <a:custGeom>
              <a:avLst/>
              <a:gdLst/>
              <a:ahLst/>
              <a:cxnLst/>
              <a:rect l="l" t="t" r="r" b="b"/>
              <a:pathLst>
                <a:path w="6103" h="3646" extrusionOk="0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897525" y="2773275"/>
              <a:ext cx="102275" cy="102475"/>
            </a:xfrm>
            <a:custGeom>
              <a:avLst/>
              <a:gdLst/>
              <a:ahLst/>
              <a:cxnLst/>
              <a:rect l="l" t="t" r="r" b="b"/>
              <a:pathLst>
                <a:path w="4091" h="4099" extrusionOk="0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877350" y="2853975"/>
              <a:ext cx="151225" cy="91150"/>
            </a:xfrm>
            <a:custGeom>
              <a:avLst/>
              <a:gdLst/>
              <a:ahLst/>
              <a:cxnLst/>
              <a:rect l="l" t="t" r="r" b="b"/>
              <a:pathLst>
                <a:path w="6049" h="3646" extrusionOk="0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s">
  <p:cSld name="TITLE_1_2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 rot="5400000">
            <a:off x="827020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7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40" name="Google Shape;140;p7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47" name="Google Shape;147;p7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>
            <a:off x="626995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>
            <a:off x="6404741" y="385413"/>
            <a:ext cx="330420" cy="428859"/>
            <a:chOff x="2212100" y="4204750"/>
            <a:chExt cx="478800" cy="621625"/>
          </a:xfrm>
        </p:grpSpPr>
        <p:sp>
          <p:nvSpPr>
            <p:cNvPr id="153" name="Google Shape;153;p7"/>
            <p:cNvSpPr/>
            <p:nvPr/>
          </p:nvSpPr>
          <p:spPr>
            <a:xfrm>
              <a:off x="2212100" y="4347575"/>
              <a:ext cx="478800" cy="478800"/>
            </a:xfrm>
            <a:custGeom>
              <a:avLst/>
              <a:gdLst/>
              <a:ahLst/>
              <a:cxnLst/>
              <a:rect l="l" t="t" r="r" b="b"/>
              <a:pathLst>
                <a:path w="19152" h="19152" extrusionOk="0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265150" y="4400625"/>
              <a:ext cx="372700" cy="372725"/>
            </a:xfrm>
            <a:custGeom>
              <a:avLst/>
              <a:gdLst/>
              <a:ahLst/>
              <a:cxnLst/>
              <a:rect l="l" t="t" r="r" b="b"/>
              <a:pathLst>
                <a:path w="14908" h="14909" extrusionOk="0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2354450" y="4204750"/>
              <a:ext cx="181625" cy="119275"/>
            </a:xfrm>
            <a:custGeom>
              <a:avLst/>
              <a:gdLst/>
              <a:ahLst/>
              <a:cxnLst/>
              <a:rect l="l" t="t" r="r" b="b"/>
              <a:pathLst>
                <a:path w="7265" h="4771" extrusionOk="0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2436300" y="4500825"/>
              <a:ext cx="30400" cy="121750"/>
            </a:xfrm>
            <a:custGeom>
              <a:avLst/>
              <a:gdLst/>
              <a:ahLst/>
              <a:cxnLst/>
              <a:rect l="l" t="t" r="r" b="b"/>
              <a:pathLst>
                <a:path w="1216" h="4870" extrusionOk="0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2438100" y="4592400"/>
              <a:ext cx="89800" cy="30175"/>
            </a:xfrm>
            <a:custGeom>
              <a:avLst/>
              <a:gdLst/>
              <a:ahLst/>
              <a:cxnLst/>
              <a:rect l="l" t="t" r="r" b="b"/>
              <a:pathLst>
                <a:path w="3592" h="1207" extrusionOk="0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7"/>
          <p:cNvGrpSpPr/>
          <p:nvPr/>
        </p:nvGrpSpPr>
        <p:grpSpPr>
          <a:xfrm>
            <a:off x="8388513" y="463446"/>
            <a:ext cx="363360" cy="333196"/>
            <a:chOff x="7334172" y="2286237"/>
            <a:chExt cx="720238" cy="660317"/>
          </a:xfrm>
        </p:grpSpPr>
        <p:grpSp>
          <p:nvGrpSpPr>
            <p:cNvPr id="159" name="Google Shape;159;p7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160" name="Google Shape;160;p7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26" extrusionOk="0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79" extrusionOk="0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7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166" name="Google Shape;166;p7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562" extrusionOk="0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62" extrusionOk="0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24" extrusionOk="0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4" extrusionOk="0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to">
  <p:cSld name="TITLE_1_2_1_1">
    <p:bg>
      <p:bgPr>
        <a:solidFill>
          <a:srgbClr val="CC00CC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72" name="Google Shape;172;p8"/>
          <p:cNvSpPr/>
          <p:nvPr/>
        </p:nvSpPr>
        <p:spPr>
          <a:xfrm rot="5400000">
            <a:off x="82702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76" name="Google Shape;176;p8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83" name="Google Shape;183;p8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8"/>
          <p:cNvSpPr/>
          <p:nvPr/>
        </p:nvSpPr>
        <p:spPr>
          <a:xfrm>
            <a:off x="626995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404741" y="385413"/>
            <a:ext cx="330420" cy="428859"/>
            <a:chOff x="2212100" y="4204750"/>
            <a:chExt cx="478800" cy="621625"/>
          </a:xfrm>
        </p:grpSpPr>
        <p:sp>
          <p:nvSpPr>
            <p:cNvPr id="189" name="Google Shape;189;p8"/>
            <p:cNvSpPr/>
            <p:nvPr/>
          </p:nvSpPr>
          <p:spPr>
            <a:xfrm>
              <a:off x="2212100" y="4347575"/>
              <a:ext cx="478800" cy="478800"/>
            </a:xfrm>
            <a:custGeom>
              <a:avLst/>
              <a:gdLst/>
              <a:ahLst/>
              <a:cxnLst/>
              <a:rect l="l" t="t" r="r" b="b"/>
              <a:pathLst>
                <a:path w="19152" h="19152" extrusionOk="0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265150" y="4400625"/>
              <a:ext cx="372700" cy="372725"/>
            </a:xfrm>
            <a:custGeom>
              <a:avLst/>
              <a:gdLst/>
              <a:ahLst/>
              <a:cxnLst/>
              <a:rect l="l" t="t" r="r" b="b"/>
              <a:pathLst>
                <a:path w="14908" h="14909" extrusionOk="0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354450" y="4204750"/>
              <a:ext cx="181625" cy="119275"/>
            </a:xfrm>
            <a:custGeom>
              <a:avLst/>
              <a:gdLst/>
              <a:ahLst/>
              <a:cxnLst/>
              <a:rect l="l" t="t" r="r" b="b"/>
              <a:pathLst>
                <a:path w="7265" h="4771" extrusionOk="0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2436300" y="4500825"/>
              <a:ext cx="30400" cy="121750"/>
            </a:xfrm>
            <a:custGeom>
              <a:avLst/>
              <a:gdLst/>
              <a:ahLst/>
              <a:cxnLst/>
              <a:rect l="l" t="t" r="r" b="b"/>
              <a:pathLst>
                <a:path w="1216" h="4870" extrusionOk="0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2438100" y="4592400"/>
              <a:ext cx="89800" cy="30175"/>
            </a:xfrm>
            <a:custGeom>
              <a:avLst/>
              <a:gdLst/>
              <a:ahLst/>
              <a:cxnLst/>
              <a:rect l="l" t="t" r="r" b="b"/>
              <a:pathLst>
                <a:path w="3592" h="1207" extrusionOk="0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8"/>
          <p:cNvGrpSpPr/>
          <p:nvPr/>
        </p:nvGrpSpPr>
        <p:grpSpPr>
          <a:xfrm>
            <a:off x="8388513" y="463446"/>
            <a:ext cx="363360" cy="333196"/>
            <a:chOff x="7334172" y="2286237"/>
            <a:chExt cx="720238" cy="660317"/>
          </a:xfrm>
        </p:grpSpPr>
        <p:grpSp>
          <p:nvGrpSpPr>
            <p:cNvPr id="195" name="Google Shape;195;p8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26" extrusionOk="0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79" extrusionOk="0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01;p8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202" name="Google Shape;202;p8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562" extrusionOk="0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62" extrusionOk="0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24" extrusionOk="0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4" extrusionOk="0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6" name="Google Shape;206;p8"/>
          <p:cNvSpPr txBox="1"/>
          <p:nvPr/>
        </p:nvSpPr>
        <p:spPr>
          <a:xfrm>
            <a:off x="417447" y="213964"/>
            <a:ext cx="36333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30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Reto</a:t>
            </a:r>
            <a:endParaRPr sz="30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2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de la semana</a:t>
            </a:r>
            <a:endParaRPr sz="2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 rotWithShape="1">
          <a:blip r:embed="rId2">
            <a:alphaModFix/>
          </a:blip>
          <a:srcRect r="13956"/>
          <a:stretch/>
        </p:blipFill>
        <p:spPr>
          <a:xfrm>
            <a:off x="7616940" y="4462375"/>
            <a:ext cx="1253258" cy="4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to 1">
  <p:cSld name="TITLE_1_2_1_1_1">
    <p:bg>
      <p:bgPr>
        <a:solidFill>
          <a:srgbClr val="CC00CC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/>
          <p:nvPr/>
        </p:nvSpPr>
        <p:spPr>
          <a:xfrm rot="5400000">
            <a:off x="82702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9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213" name="Google Shape;213;p9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9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220" name="Google Shape;220;p9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9"/>
          <p:cNvSpPr/>
          <p:nvPr/>
        </p:nvSpPr>
        <p:spPr>
          <a:xfrm>
            <a:off x="626995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9"/>
          <p:cNvGrpSpPr/>
          <p:nvPr/>
        </p:nvGrpSpPr>
        <p:grpSpPr>
          <a:xfrm>
            <a:off x="6404741" y="385413"/>
            <a:ext cx="330420" cy="428859"/>
            <a:chOff x="2212100" y="4204750"/>
            <a:chExt cx="478800" cy="621625"/>
          </a:xfrm>
        </p:grpSpPr>
        <p:sp>
          <p:nvSpPr>
            <p:cNvPr id="226" name="Google Shape;226;p9"/>
            <p:cNvSpPr/>
            <p:nvPr/>
          </p:nvSpPr>
          <p:spPr>
            <a:xfrm>
              <a:off x="2212100" y="4347575"/>
              <a:ext cx="478800" cy="478800"/>
            </a:xfrm>
            <a:custGeom>
              <a:avLst/>
              <a:gdLst/>
              <a:ahLst/>
              <a:cxnLst/>
              <a:rect l="l" t="t" r="r" b="b"/>
              <a:pathLst>
                <a:path w="19152" h="19152" extrusionOk="0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2265150" y="4400625"/>
              <a:ext cx="372700" cy="372725"/>
            </a:xfrm>
            <a:custGeom>
              <a:avLst/>
              <a:gdLst/>
              <a:ahLst/>
              <a:cxnLst/>
              <a:rect l="l" t="t" r="r" b="b"/>
              <a:pathLst>
                <a:path w="14908" h="14909" extrusionOk="0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54450" y="4204750"/>
              <a:ext cx="181625" cy="119275"/>
            </a:xfrm>
            <a:custGeom>
              <a:avLst/>
              <a:gdLst/>
              <a:ahLst/>
              <a:cxnLst/>
              <a:rect l="l" t="t" r="r" b="b"/>
              <a:pathLst>
                <a:path w="7265" h="4771" extrusionOk="0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2436300" y="4500825"/>
              <a:ext cx="30400" cy="121750"/>
            </a:xfrm>
            <a:custGeom>
              <a:avLst/>
              <a:gdLst/>
              <a:ahLst/>
              <a:cxnLst/>
              <a:rect l="l" t="t" r="r" b="b"/>
              <a:pathLst>
                <a:path w="1216" h="4870" extrusionOk="0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2438100" y="4592400"/>
              <a:ext cx="89800" cy="30175"/>
            </a:xfrm>
            <a:custGeom>
              <a:avLst/>
              <a:gdLst/>
              <a:ahLst/>
              <a:cxnLst/>
              <a:rect l="l" t="t" r="r" b="b"/>
              <a:pathLst>
                <a:path w="3592" h="1207" extrusionOk="0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9"/>
          <p:cNvGrpSpPr/>
          <p:nvPr/>
        </p:nvGrpSpPr>
        <p:grpSpPr>
          <a:xfrm>
            <a:off x="8388513" y="463446"/>
            <a:ext cx="363360" cy="333196"/>
            <a:chOff x="7334172" y="2286237"/>
            <a:chExt cx="720238" cy="660317"/>
          </a:xfrm>
        </p:grpSpPr>
        <p:grpSp>
          <p:nvGrpSpPr>
            <p:cNvPr id="232" name="Google Shape;232;p9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233" name="Google Shape;233;p9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74" extrusionOk="0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526" extrusionOk="0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979" extrusionOk="0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921" h="562" extrusionOk="0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62" extrusionOk="0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24" extrusionOk="0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1794" extrusionOk="0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" name="Google Shape;243;p9"/>
          <p:cNvSpPr txBox="1"/>
          <p:nvPr/>
        </p:nvSpPr>
        <p:spPr>
          <a:xfrm>
            <a:off x="417451" y="213975"/>
            <a:ext cx="43884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3000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Ejercicio</a:t>
            </a:r>
            <a:endParaRPr sz="30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actividad individual</a:t>
            </a:r>
            <a:endParaRPr sz="2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2">
            <a:alphaModFix/>
          </a:blip>
          <a:srcRect r="13956"/>
          <a:stretch/>
        </p:blipFill>
        <p:spPr>
          <a:xfrm>
            <a:off x="7616940" y="4462375"/>
            <a:ext cx="1253258" cy="4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9"/>
          <p:cNvSpPr txBox="1">
            <a:spLocks noGrp="1"/>
          </p:cNvSpPr>
          <p:nvPr>
            <p:ph type="body" idx="1"/>
          </p:nvPr>
        </p:nvSpPr>
        <p:spPr>
          <a:xfrm>
            <a:off x="1332200" y="1282400"/>
            <a:ext cx="6715200" cy="20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ueba">
  <p:cSld name="CUSTOM_2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0"/>
          <p:cNvPicPr preferRelativeResize="0"/>
          <p:nvPr/>
        </p:nvPicPr>
        <p:blipFill rotWithShape="1">
          <a:blip r:embed="rId2">
            <a:alphaModFix amt="81000"/>
          </a:blip>
          <a:srcRect t="11863"/>
          <a:stretch/>
        </p:blipFill>
        <p:spPr>
          <a:xfrm>
            <a:off x="0" y="0"/>
            <a:ext cx="9144001" cy="5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>
            <a:off x="150" y="-50"/>
            <a:ext cx="9143700" cy="5151900"/>
          </a:xfrm>
          <a:prstGeom prst="rect">
            <a:avLst/>
          </a:prstGeom>
          <a:gradFill>
            <a:gsLst>
              <a:gs pos="0">
                <a:srgbClr val="CC00CC"/>
              </a:gs>
              <a:gs pos="41000">
                <a:srgbClr val="CC00CC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-5206175" y="-1664675"/>
            <a:ext cx="8984400" cy="898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4212996" y="2165125"/>
            <a:ext cx="416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" sz="5000" b="1" i="0" u="none" strike="noStrike" cap="non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Ponte </a:t>
            </a:r>
            <a:endParaRPr sz="5000" b="1" i="0" u="none" strike="noStrike" cap="none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" sz="5000" i="0" u="none" strike="noStrike" cap="non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 </a:t>
            </a:r>
            <a:r>
              <a:rPr lang="es" sz="5000" i="0" u="none" strike="noStrike" cap="none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prueba</a:t>
            </a:r>
            <a:endParaRPr sz="5000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8870200" y="-42375"/>
            <a:ext cx="284100" cy="59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54" name="Google Shape;254;p10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55" name="Google Shape;255;p10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das">
  <p:cSld name="CUSTOM_2_1">
    <p:bg>
      <p:bgPr>
        <a:solidFill>
          <a:srgbClr val="ADCF07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"/>
          <p:cNvSpPr/>
          <p:nvPr/>
        </p:nvSpPr>
        <p:spPr>
          <a:xfrm>
            <a:off x="-524025" y="1193098"/>
            <a:ext cx="10786200" cy="99702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"/>
          <p:cNvSpPr/>
          <p:nvPr/>
        </p:nvSpPr>
        <p:spPr>
          <a:xfrm>
            <a:off x="-6214200" y="-4674302"/>
            <a:ext cx="10786200" cy="9970200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1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 i="1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sz="1200" b="0" i="1" u="none" strike="noStrike" cap="non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62" name="Google Shape;262;p11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63" name="Google Shape;263;p11"/>
            <p:cNvSpPr/>
            <p:nvPr/>
          </p:nvSpPr>
          <p:spPr>
            <a:xfrm>
              <a:off x="3496525" y="2962800"/>
              <a:ext cx="105575" cy="150650"/>
            </a:xfrm>
            <a:custGeom>
              <a:avLst/>
              <a:gdLst/>
              <a:ahLst/>
              <a:cxnLst/>
              <a:rect l="l" t="t" r="r" b="b"/>
              <a:pathLst>
                <a:path w="4223" h="6026" extrusionOk="0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647225" y="2962800"/>
              <a:ext cx="105550" cy="150650"/>
            </a:xfrm>
            <a:custGeom>
              <a:avLst/>
              <a:gdLst/>
              <a:ahLst/>
              <a:cxnLst/>
              <a:rect l="l" t="t" r="r" b="b"/>
              <a:pathLst>
                <a:path w="4222" h="6026" extrusionOk="0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398625" y="2806025"/>
              <a:ext cx="521650" cy="563125"/>
            </a:xfrm>
            <a:custGeom>
              <a:avLst/>
              <a:gdLst/>
              <a:ahLst/>
              <a:cxnLst/>
              <a:rect l="l" t="t" r="r" b="b"/>
              <a:pathLst>
                <a:path w="20866" h="22525" extrusionOk="0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1"/>
          <p:cNvSpPr/>
          <p:nvPr/>
        </p:nvSpPr>
        <p:spPr>
          <a:xfrm>
            <a:off x="1698788" y="1365674"/>
            <a:ext cx="1942200" cy="3090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11"/>
          <p:cNvPicPr preferRelativeResize="0"/>
          <p:nvPr/>
        </p:nvPicPr>
        <p:blipFill rotWithShape="1">
          <a:blip r:embed="rId2">
            <a:alphaModFix/>
          </a:blip>
          <a:srcRect l="41911" t="30554" r="37183" b="7229"/>
          <a:stretch/>
        </p:blipFill>
        <p:spPr>
          <a:xfrm>
            <a:off x="1712372" y="1365428"/>
            <a:ext cx="1942200" cy="3090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68" name="Google Shape;268;p11"/>
          <p:cNvPicPr preferRelativeResize="0"/>
          <p:nvPr/>
        </p:nvPicPr>
        <p:blipFill rotWithShape="1">
          <a:blip r:embed="rId2">
            <a:alphaModFix/>
          </a:blip>
          <a:srcRect l="37810" t="12961" r="32151" b="15742"/>
          <a:stretch/>
        </p:blipFill>
        <p:spPr>
          <a:xfrm>
            <a:off x="1337400" y="475950"/>
            <a:ext cx="2790451" cy="35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 txBox="1"/>
          <p:nvPr/>
        </p:nvSpPr>
        <p:spPr>
          <a:xfrm>
            <a:off x="4381500" y="26124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¿DUDAS?</a:t>
            </a:r>
            <a:endParaRPr sz="4000">
              <a:solidFill>
                <a:srgbClr val="FFFFFF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270" name="Google Shape;2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sz="26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Char char="●"/>
              <a:defRPr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abhishekofficial/mobile-price-classific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 txBox="1">
            <a:spLocks noGrp="1"/>
          </p:cNvSpPr>
          <p:nvPr>
            <p:ph type="ctrTitle"/>
          </p:nvPr>
        </p:nvSpPr>
        <p:spPr>
          <a:xfrm rot="-5400000">
            <a:off x="-276725" y="580425"/>
            <a:ext cx="1529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MÓDULO CINCO</a:t>
            </a:r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ctrTitle" idx="2"/>
          </p:nvPr>
        </p:nvSpPr>
        <p:spPr>
          <a:xfrm>
            <a:off x="5169200" y="2021775"/>
            <a:ext cx="20412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Semana 17</a:t>
            </a:r>
            <a:endParaRPr/>
          </a:p>
        </p:txBody>
      </p:sp>
      <p:sp>
        <p:nvSpPr>
          <p:cNvPr id="342" name="Google Shape;342;p20"/>
          <p:cNvSpPr txBox="1">
            <a:spLocks noGrp="1"/>
          </p:cNvSpPr>
          <p:nvPr>
            <p:ph type="ctrTitle" idx="3"/>
          </p:nvPr>
        </p:nvSpPr>
        <p:spPr>
          <a:xfrm>
            <a:off x="5169200" y="2229675"/>
            <a:ext cx="3360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Fundamentos de redes neuronales</a:t>
            </a:r>
            <a:endParaRPr/>
          </a:p>
        </p:txBody>
      </p:sp>
      <p:sp>
        <p:nvSpPr>
          <p:cNvPr id="343" name="Google Shape;343;p20"/>
          <p:cNvSpPr txBox="1">
            <a:spLocks noGrp="1"/>
          </p:cNvSpPr>
          <p:nvPr>
            <p:ph type="ctrTitle" idx="4"/>
          </p:nvPr>
        </p:nvSpPr>
        <p:spPr>
          <a:xfrm>
            <a:off x="5169200" y="3256950"/>
            <a:ext cx="32577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Ciencia de Datos  e Inteligencia Artificial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9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Sora"/>
                <a:ea typeface="Sora"/>
                <a:cs typeface="Sora"/>
                <a:sym typeface="Sora"/>
              </a:rPr>
              <a:t>Capas en una red neuronal</a:t>
            </a:r>
            <a:endParaRPr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03" name="Google Shape;503;p29"/>
          <p:cNvSpPr txBox="1"/>
          <p:nvPr/>
        </p:nvSpPr>
        <p:spPr>
          <a:xfrm>
            <a:off x="412300" y="1081650"/>
            <a:ext cx="6390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Existen tres capas dentro de las redes neuronales:</a:t>
            </a:r>
            <a:endParaRPr sz="1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4" name="Google Shape;504;p29"/>
          <p:cNvSpPr txBox="1"/>
          <p:nvPr/>
        </p:nvSpPr>
        <p:spPr>
          <a:xfrm>
            <a:off x="519127" y="1662125"/>
            <a:ext cx="248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 b="1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Capa de entrada:</a:t>
            </a:r>
            <a:endParaRPr sz="1200"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3362325" y="1662113"/>
            <a:ext cx="225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 b="1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Capa oculta: </a:t>
            </a:r>
            <a:endParaRPr sz="1200"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6348413" y="1662113"/>
            <a:ext cx="225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 b="1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Capa de salida:</a:t>
            </a:r>
            <a:endParaRPr sz="1200"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7" name="Google Shape;507;p29"/>
          <p:cNvSpPr txBox="1"/>
          <p:nvPr/>
        </p:nvSpPr>
        <p:spPr>
          <a:xfrm>
            <a:off x="576263" y="2162175"/>
            <a:ext cx="2250000" cy="103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Contiene los datos de los que se alimentará la red neuronal.</a:t>
            </a:r>
            <a:endParaRPr sz="14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8" name="Google Shape;508;p29"/>
          <p:cNvSpPr txBox="1"/>
          <p:nvPr/>
        </p:nvSpPr>
        <p:spPr>
          <a:xfrm>
            <a:off x="3362325" y="2105025"/>
            <a:ext cx="2486100" cy="1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Puede tener N capas con N neuronas que alimentarán a la siguiente capa. </a:t>
            </a:r>
            <a:r>
              <a:rPr lang="es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</a:t>
            </a:r>
            <a:r>
              <a:rPr lang="es" sz="1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decir, los resultados de la capa 1 alimentan los de la capa 2 y así sucesivamente</a:t>
            </a:r>
            <a:endParaRPr sz="14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09" name="Google Shape;509;p29"/>
          <p:cNvSpPr txBox="1"/>
          <p:nvPr/>
        </p:nvSpPr>
        <p:spPr>
          <a:xfrm>
            <a:off x="6405544" y="2105025"/>
            <a:ext cx="2250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Contiene los resultados de la red neuronal</a:t>
            </a:r>
            <a:endParaRPr sz="14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71" y="1314791"/>
            <a:ext cx="6421258" cy="361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9ADB852-A4F1-46E7-B225-C22900D6180E}"/>
              </a:ext>
            </a:extLst>
          </p:cNvPr>
          <p:cNvSpPr txBox="1"/>
          <p:nvPr/>
        </p:nvSpPr>
        <p:spPr>
          <a:xfrm>
            <a:off x="203200" y="169333"/>
            <a:ext cx="633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dk1"/>
                </a:solidFill>
                <a:latin typeface="Work Sans Medium"/>
              </a:rPr>
              <a:t>Imagina</a:t>
            </a:r>
            <a:r>
              <a:rPr lang="en-US" sz="1800" dirty="0">
                <a:solidFill>
                  <a:schemeClr val="dk1"/>
                </a:solidFill>
                <a:latin typeface="Work Sans Medium"/>
              </a:rPr>
              <a:t> que </a:t>
            </a:r>
            <a:r>
              <a:rPr lang="en-US" sz="1800" dirty="0" err="1">
                <a:solidFill>
                  <a:schemeClr val="dk1"/>
                </a:solidFill>
                <a:latin typeface="Work Sans Medium"/>
              </a:rPr>
              <a:t>creamos</a:t>
            </a:r>
            <a:r>
              <a:rPr lang="en-US" sz="1800" dirty="0">
                <a:solidFill>
                  <a:schemeClr val="dk1"/>
                </a:solidFill>
                <a:latin typeface="Work Sans Medium"/>
              </a:rPr>
              <a:t> una red neuronal para </a:t>
            </a:r>
            <a:r>
              <a:rPr lang="en-US" sz="1800" dirty="0" err="1">
                <a:solidFill>
                  <a:schemeClr val="dk1"/>
                </a:solidFill>
                <a:latin typeface="Work Sans Medium"/>
              </a:rPr>
              <a:t>clasificar</a:t>
            </a:r>
            <a:r>
              <a:rPr lang="en-US" sz="1800" dirty="0">
                <a:solidFill>
                  <a:schemeClr val="dk1"/>
                </a:solidFill>
                <a:latin typeface="Work Sans Medium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Work Sans Medium"/>
              </a:rPr>
              <a:t>piñas</a:t>
            </a:r>
            <a:r>
              <a:rPr lang="en-US" sz="1800" dirty="0">
                <a:solidFill>
                  <a:schemeClr val="dk1"/>
                </a:solidFill>
                <a:latin typeface="Work Sans Medium"/>
              </a:rPr>
              <a:t> y manzanas</a:t>
            </a:r>
            <a:endParaRPr lang="es-CL" sz="1800" dirty="0">
              <a:solidFill>
                <a:schemeClr val="dk1"/>
              </a:solidFill>
              <a:latin typeface="Work Sans Medium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B018F8-B04C-45D0-9C29-02268EBEA1BC}"/>
              </a:ext>
            </a:extLst>
          </p:cNvPr>
          <p:cNvSpPr txBox="1"/>
          <p:nvPr/>
        </p:nvSpPr>
        <p:spPr>
          <a:xfrm>
            <a:off x="1131146" y="2485813"/>
            <a:ext cx="83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</a:t>
            </a:r>
            <a:endParaRPr lang="es-CL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BFC740-7ADE-4727-BA8A-2052B90572E8}"/>
              </a:ext>
            </a:extLst>
          </p:cNvPr>
          <p:cNvSpPr txBox="1"/>
          <p:nvPr/>
        </p:nvSpPr>
        <p:spPr>
          <a:xfrm>
            <a:off x="1070186" y="3685198"/>
            <a:ext cx="83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</a:t>
            </a:r>
            <a:endParaRPr lang="es-CL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 txBox="1">
            <a:spLocks noGrp="1"/>
          </p:cNvSpPr>
          <p:nvPr>
            <p:ph type="body" idx="1"/>
          </p:nvPr>
        </p:nvSpPr>
        <p:spPr>
          <a:xfrm>
            <a:off x="1560800" y="1815800"/>
            <a:ext cx="6000000" cy="18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Ahora pongamos a prueba los conocimientos que has adquirido.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Realiza una red neuronal con los siguientes requerimientos:</a:t>
            </a: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400"/>
              <a:t>3 inputs de 10, 30 y 40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400"/>
              <a:t>Un bias de 1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400"/>
              <a:t>Dos capas ocultas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400"/>
              <a:t>Analiza los resultados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 txBox="1">
            <a:spLocks noGrp="1"/>
          </p:cNvSpPr>
          <p:nvPr>
            <p:ph type="title"/>
          </p:nvPr>
        </p:nvSpPr>
        <p:spPr>
          <a:xfrm>
            <a:off x="5093250" y="2926625"/>
            <a:ext cx="27552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Machine Learning vs Deep Learning</a:t>
            </a:r>
            <a:endParaRPr b="1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4" name="Google Shape;534;p34"/>
          <p:cNvSpPr txBox="1">
            <a:spLocks noGrp="1"/>
          </p:cNvSpPr>
          <p:nvPr>
            <p:ph type="body" idx="4294967295"/>
          </p:nvPr>
        </p:nvSpPr>
        <p:spPr>
          <a:xfrm>
            <a:off x="495425" y="1616850"/>
            <a:ext cx="3652200" cy="22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Puede usar pequeñas cantidades de datos para hacer predicciones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Puede trabajar en máquinas de gama baja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Requiere que los usuarios identifiquen y creen con precisión las características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Poco tiempo para entrenar</a:t>
            </a:r>
            <a:endParaRPr sz="16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35" name="Google Shape;535;p34"/>
          <p:cNvSpPr txBox="1">
            <a:spLocks noGrp="1"/>
          </p:cNvSpPr>
          <p:nvPr>
            <p:ph type="body" idx="4294967295"/>
          </p:nvPr>
        </p:nvSpPr>
        <p:spPr>
          <a:xfrm>
            <a:off x="4706326" y="1464450"/>
            <a:ext cx="3872700" cy="25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Necesita usar grandes cantidades de datos</a:t>
            </a:r>
            <a:endParaRPr sz="1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Depende de máquinas de gama alta. Una GPU puede optimizar las operaciones</a:t>
            </a:r>
            <a:endParaRPr sz="1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Aprende funciones de alto nivel a partir de datos y crea nuevas funciones por sí mismo</a:t>
            </a:r>
            <a:endParaRPr sz="1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Medium"/>
              <a:buChar char="●"/>
            </a:pPr>
            <a:r>
              <a:rPr lang="es" sz="16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lo general, lleva mucho tiempo entrenarlo</a:t>
            </a:r>
            <a:endParaRPr sz="16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Red neuronal </a:t>
            </a:r>
            <a:r>
              <a:rPr lang="es" dirty="0">
                <a:latin typeface="Sora"/>
                <a:ea typeface="Sora"/>
                <a:cs typeface="Sora"/>
                <a:sym typeface="Sora"/>
              </a:rPr>
              <a:t>con un dataset</a:t>
            </a:r>
            <a:endParaRPr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1" name="Google Shape;541;p35"/>
          <p:cNvSpPr txBox="1">
            <a:spLocks noGrp="1"/>
          </p:cNvSpPr>
          <p:nvPr>
            <p:ph type="body" idx="4294967295"/>
          </p:nvPr>
        </p:nvSpPr>
        <p:spPr>
          <a:xfrm>
            <a:off x="1236704" y="2210907"/>
            <a:ext cx="2861400" cy="12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Scipy es una biblioteca de código abierto que nos da una serie de herramientas matemáticas para optimización, procesamiento de señales, interpolación…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2" name="Google Shape;542;p35"/>
          <p:cNvSpPr txBox="1">
            <a:spLocks noGrp="1"/>
          </p:cNvSpPr>
          <p:nvPr>
            <p:ph type="body" idx="4294967295"/>
          </p:nvPr>
        </p:nvSpPr>
        <p:spPr>
          <a:xfrm>
            <a:off x="5289458" y="2246412"/>
            <a:ext cx="30954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s" sz="12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Keras es una biblioteca de redes neuronales de código abierto que deriva de TensorFlow y facilita la implementación de Deep Learning</a:t>
            </a:r>
            <a:endParaRPr sz="12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3" name="Google Shape;543;p35"/>
          <p:cNvSpPr txBox="1">
            <a:spLocks noGrp="1"/>
          </p:cNvSpPr>
          <p:nvPr>
            <p:ph type="body" idx="4294967295"/>
          </p:nvPr>
        </p:nvSpPr>
        <p:spPr>
          <a:xfrm>
            <a:off x="493950" y="954180"/>
            <a:ext cx="81561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Hacer una red neuronal productiva desde cero con los métodos que hemos visto puede llegar a ser un tanto complejo y tardado. Por ello nos apoyaremos en el uso de dos bibliotecas de funciones muy usadas</a:t>
            </a:r>
            <a:endParaRPr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44" name="Google Shape;5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773" y="2272648"/>
            <a:ext cx="768431" cy="76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79" y="2246412"/>
            <a:ext cx="874825" cy="8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03206" y="3071007"/>
            <a:ext cx="1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 b="1" dirty="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Scipy</a:t>
            </a:r>
            <a:endParaRPr sz="1700" b="1" dirty="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7" name="Google Shape;547;p35"/>
          <p:cNvSpPr txBox="1"/>
          <p:nvPr/>
        </p:nvSpPr>
        <p:spPr>
          <a:xfrm>
            <a:off x="4303358" y="3104643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 b="1" dirty="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Keras</a:t>
            </a:r>
            <a:endParaRPr sz="1100" dirty="0">
              <a:solidFill>
                <a:srgbClr val="004987"/>
              </a:solidFill>
            </a:endParaRPr>
          </a:p>
        </p:txBody>
      </p:sp>
      <p:pic>
        <p:nvPicPr>
          <p:cNvPr id="1026" name="Picture 2" descr="TensorFlow - Wikipedia, la enciclopedia libre">
            <a:extLst>
              <a:ext uri="{FF2B5EF4-FFF2-40B4-BE49-F238E27FC236}">
                <a16:creationId xmlns:a16="http://schemas.microsoft.com/office/drawing/2014/main" id="{FA06CAEE-ACA7-4AFD-A0BE-D9562B6B5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3634087"/>
            <a:ext cx="1320799" cy="119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4ABF6DC-84D4-4133-AEEC-C5FB9B952554}"/>
              </a:ext>
            </a:extLst>
          </p:cNvPr>
          <p:cNvSpPr txBox="1"/>
          <p:nvPr/>
        </p:nvSpPr>
        <p:spPr>
          <a:xfrm>
            <a:off x="1293707" y="3618467"/>
            <a:ext cx="2861400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Aft>
                <a:spcPts val="1200"/>
              </a:spcAft>
              <a:buClr>
                <a:schemeClr val="dk1"/>
              </a:buClr>
              <a:buSzPts val="1800"/>
            </a:pPr>
            <a:r>
              <a:rPr lang="es-MX" sz="1200" dirty="0" err="1">
                <a:solidFill>
                  <a:schemeClr val="dk1"/>
                </a:solidFill>
                <a:latin typeface="Work Sans Medium"/>
                <a:sym typeface="Work Sans Medium"/>
              </a:rPr>
              <a:t>TensorFlow</a:t>
            </a:r>
            <a:r>
              <a:rPr lang="es-MX" sz="1200" dirty="0">
                <a:solidFill>
                  <a:schemeClr val="dk1"/>
                </a:solidFill>
                <a:latin typeface="Work Sans Medium"/>
                <a:sym typeface="Work Sans Medium"/>
              </a:rPr>
              <a:t> facilita la creación de modelos de aprendizaje automático para computadoras de escritorio, dispositivos móviles, la web y la nube, sin importar si eres principiante o experto.</a:t>
            </a:r>
            <a:endParaRPr lang="es-CL" sz="1200" dirty="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  <p:pic>
        <p:nvPicPr>
          <p:cNvPr id="1028" name="Picture 4" descr="OpenAI goes all-in on Facebook's Pytorch machine learning framework |  VentureBeat">
            <a:extLst>
              <a:ext uri="{FF2B5EF4-FFF2-40B4-BE49-F238E27FC236}">
                <a16:creationId xmlns:a16="http://schemas.microsoft.com/office/drawing/2014/main" id="{C11CB80C-F5BC-4AEC-A357-996CA0959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107" y="3612369"/>
            <a:ext cx="1307253" cy="105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39B55D-FEDD-437E-B679-C3D9FF494736}"/>
              </a:ext>
            </a:extLst>
          </p:cNvPr>
          <p:cNvSpPr txBox="1"/>
          <p:nvPr/>
        </p:nvSpPr>
        <p:spPr>
          <a:xfrm>
            <a:off x="5577507" y="3349021"/>
            <a:ext cx="3485213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  <a:spcAft>
                <a:spcPts val="1200"/>
              </a:spcAft>
              <a:buClr>
                <a:schemeClr val="dk1"/>
              </a:buClr>
              <a:buSzPts val="1800"/>
            </a:pPr>
            <a:r>
              <a:rPr lang="es-MX" sz="1200" dirty="0" err="1">
                <a:solidFill>
                  <a:schemeClr val="dk1"/>
                </a:solidFill>
                <a:latin typeface="Work Sans Medium"/>
                <a:sym typeface="Work Sans Medium"/>
              </a:rPr>
              <a:t>PyTorch</a:t>
            </a:r>
            <a:r>
              <a:rPr lang="es-MX" sz="1200" dirty="0">
                <a:solidFill>
                  <a:schemeClr val="dk1"/>
                </a:solidFill>
                <a:latin typeface="Work Sans Medium"/>
                <a:sym typeface="Work Sans Medium"/>
              </a:rPr>
              <a:t> es un marco de aprendizaje profundo de código abierto basado en software que se emplea para crear redes neuronales, combinando la biblioteca de aprendizaje automático (ML) de </a:t>
            </a:r>
            <a:r>
              <a:rPr lang="es-MX" sz="1200" dirty="0" err="1">
                <a:solidFill>
                  <a:schemeClr val="dk1"/>
                </a:solidFill>
                <a:latin typeface="Work Sans Medium"/>
                <a:sym typeface="Work Sans Medium"/>
              </a:rPr>
              <a:t>Torch</a:t>
            </a:r>
            <a:r>
              <a:rPr lang="es-MX" sz="1200" dirty="0">
                <a:solidFill>
                  <a:schemeClr val="dk1"/>
                </a:solidFill>
                <a:latin typeface="Work Sans Medium"/>
                <a:sym typeface="Work Sans Medium"/>
              </a:rPr>
              <a:t> con una API de alto nivel basada en Python</a:t>
            </a:r>
            <a:endParaRPr lang="es-CL" sz="1200" dirty="0">
              <a:solidFill>
                <a:schemeClr val="dk1"/>
              </a:solidFill>
              <a:latin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8A70A-6FF9-450A-B2D9-94EA9D06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3F89E84A-8EC4-458F-8D78-2E830E07137B}"/>
              </a:ext>
            </a:extLst>
          </p:cNvPr>
          <p:cNvSpPr txBox="1"/>
          <p:nvPr/>
        </p:nvSpPr>
        <p:spPr>
          <a:xfrm>
            <a:off x="6565691" y="944185"/>
            <a:ext cx="398789" cy="140831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860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860" spc="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60" spc="-3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860">
              <a:latin typeface="Calibri"/>
              <a:cs typeface="Calibri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F3A88696-4442-401A-9769-40CC3D37BA20}"/>
              </a:ext>
            </a:extLst>
          </p:cNvPr>
          <p:cNvSpPr txBox="1"/>
          <p:nvPr/>
        </p:nvSpPr>
        <p:spPr>
          <a:xfrm>
            <a:off x="5023706" y="2592405"/>
            <a:ext cx="1634238" cy="127101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48345" indent="-139940">
              <a:spcBef>
                <a:spcPts val="66"/>
              </a:spcBef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Precisión</a:t>
            </a:r>
            <a:r>
              <a:rPr sz="1191" spc="-53" dirty="0">
                <a:latin typeface="Calibri"/>
                <a:cs typeface="Calibri"/>
              </a:rPr>
              <a:t> </a:t>
            </a:r>
            <a:r>
              <a:rPr sz="1191" spc="-7" dirty="0">
                <a:latin typeface="Calibri"/>
                <a:cs typeface="Calibri"/>
              </a:rPr>
              <a:t>(</a:t>
            </a:r>
            <a:r>
              <a:rPr sz="1191" spc="-7" dirty="0">
                <a:solidFill>
                  <a:srgbClr val="8FAADC"/>
                </a:solidFill>
                <a:latin typeface="Calibri"/>
                <a:cs typeface="Calibri"/>
              </a:rPr>
              <a:t>Positivos</a:t>
            </a:r>
            <a:r>
              <a:rPr sz="1191" spc="-7" dirty="0">
                <a:latin typeface="Calibri"/>
                <a:cs typeface="Calibri"/>
              </a:rPr>
              <a:t>)</a:t>
            </a:r>
            <a:endParaRPr sz="1191">
              <a:latin typeface="Calibri"/>
              <a:cs typeface="Calibri"/>
            </a:endParaRPr>
          </a:p>
          <a:p>
            <a:pPr>
              <a:spcBef>
                <a:spcPts val="1294"/>
              </a:spcBef>
              <a:buFont typeface="Arial MT"/>
              <a:buChar char="•"/>
            </a:pPr>
            <a:endParaRPr sz="1191">
              <a:latin typeface="Calibri"/>
              <a:cs typeface="Calibri"/>
            </a:endParaRPr>
          </a:p>
          <a:p>
            <a:pPr marL="148345" indent="-139940"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Sensibilidad</a:t>
            </a:r>
            <a:r>
              <a:rPr sz="1191" spc="-50" dirty="0">
                <a:latin typeface="Calibri"/>
                <a:cs typeface="Calibri"/>
              </a:rPr>
              <a:t> </a:t>
            </a:r>
            <a:r>
              <a:rPr sz="1191" spc="-7" dirty="0">
                <a:latin typeface="Calibri"/>
                <a:cs typeface="Calibri"/>
              </a:rPr>
              <a:t>(</a:t>
            </a:r>
            <a:r>
              <a:rPr sz="1191" spc="-7" dirty="0">
                <a:solidFill>
                  <a:srgbClr val="8FAADC"/>
                </a:solidFill>
                <a:latin typeface="Calibri"/>
                <a:cs typeface="Calibri"/>
              </a:rPr>
              <a:t>Positivos</a:t>
            </a:r>
            <a:r>
              <a:rPr sz="1191" spc="-7" dirty="0">
                <a:latin typeface="Calibri"/>
                <a:cs typeface="Calibri"/>
              </a:rPr>
              <a:t>)</a:t>
            </a:r>
            <a:endParaRPr sz="1191">
              <a:latin typeface="Calibri"/>
              <a:cs typeface="Calibri"/>
            </a:endParaRPr>
          </a:p>
          <a:p>
            <a:pPr>
              <a:spcBef>
                <a:spcPts val="1357"/>
              </a:spcBef>
              <a:buFont typeface="Arial MT"/>
              <a:buChar char="•"/>
            </a:pPr>
            <a:endParaRPr sz="1191">
              <a:latin typeface="Calibri"/>
              <a:cs typeface="Calibri"/>
            </a:endParaRPr>
          </a:p>
          <a:p>
            <a:pPr marL="148345" indent="-139940"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Especificidad(</a:t>
            </a:r>
            <a:r>
              <a:rPr sz="1191" spc="-7" dirty="0">
                <a:solidFill>
                  <a:srgbClr val="F4B183"/>
                </a:solidFill>
                <a:latin typeface="Calibri"/>
                <a:cs typeface="Calibri"/>
              </a:rPr>
              <a:t>Negativos</a:t>
            </a:r>
            <a:r>
              <a:rPr sz="1191" spc="-7" dirty="0">
                <a:latin typeface="Calibri"/>
                <a:cs typeface="Calibri"/>
              </a:rPr>
              <a:t>)</a:t>
            </a:r>
            <a:endParaRPr sz="1191">
              <a:latin typeface="Calibri"/>
              <a:cs typeface="Calibri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E24E3775-F348-45F1-A415-83968296390F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 dirty="0">
              <a:latin typeface="Calibri Light"/>
              <a:cs typeface="Calibri Light"/>
            </a:endParaRPr>
          </a:p>
        </p:txBody>
      </p:sp>
      <p:pic>
        <p:nvPicPr>
          <p:cNvPr id="6" name="object 9">
            <a:extLst>
              <a:ext uri="{FF2B5EF4-FFF2-40B4-BE49-F238E27FC236}">
                <a16:creationId xmlns:a16="http://schemas.microsoft.com/office/drawing/2014/main" id="{C90409C7-A5A4-4321-A75D-A26C10209C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3468" y="1876396"/>
            <a:ext cx="1950609" cy="19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0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C988E262-00A8-4624-B78D-5A7EDC0B6ECF}"/>
              </a:ext>
            </a:extLst>
          </p:cNvPr>
          <p:cNvSpPr txBox="1"/>
          <p:nvPr/>
        </p:nvSpPr>
        <p:spPr>
          <a:xfrm>
            <a:off x="3860790" y="2410870"/>
            <a:ext cx="70639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48345" indent="-139940">
              <a:spcBef>
                <a:spcPts val="66"/>
              </a:spcBef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Precisión</a:t>
            </a:r>
            <a:endParaRPr sz="1191">
              <a:latin typeface="Calibri"/>
              <a:cs typeface="Calibri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4A2647F-61DD-4989-B3D5-1053C4DA07DB}"/>
              </a:ext>
            </a:extLst>
          </p:cNvPr>
          <p:cNvSpPr txBox="1"/>
          <p:nvPr/>
        </p:nvSpPr>
        <p:spPr>
          <a:xfrm>
            <a:off x="3860790" y="2941356"/>
            <a:ext cx="883304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48345" indent="-139940">
              <a:spcBef>
                <a:spcPts val="66"/>
              </a:spcBef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Sensibilidad</a:t>
            </a:r>
            <a:endParaRPr sz="1191">
              <a:latin typeface="Calibri"/>
              <a:cs typeface="Calibri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AB4297F7-74E1-4D1C-90E9-0C8627D562DF}"/>
              </a:ext>
            </a:extLst>
          </p:cNvPr>
          <p:cNvSpPr txBox="1"/>
          <p:nvPr/>
        </p:nvSpPr>
        <p:spPr>
          <a:xfrm>
            <a:off x="3860791" y="3479911"/>
            <a:ext cx="94759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148345" indent="-139940">
              <a:spcBef>
                <a:spcPts val="66"/>
              </a:spcBef>
              <a:buFont typeface="Arial MT"/>
              <a:buChar char="•"/>
              <a:tabLst>
                <a:tab pos="148345" algn="l"/>
              </a:tabLst>
            </a:pPr>
            <a:r>
              <a:rPr sz="1191" spc="-7" dirty="0">
                <a:latin typeface="Calibri"/>
                <a:cs typeface="Calibri"/>
              </a:rPr>
              <a:t>Especificidad</a:t>
            </a:r>
            <a:endParaRPr sz="1191">
              <a:latin typeface="Calibri"/>
              <a:cs typeface="Calibri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16B87E69-25D6-4C91-A37E-BCE5D9958742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>
              <a:latin typeface="Calibri Light"/>
              <a:cs typeface="Calibri Light"/>
            </a:endParaRPr>
          </a:p>
        </p:txBody>
      </p:sp>
      <p:grpSp>
        <p:nvGrpSpPr>
          <p:cNvPr id="7" name="object 11">
            <a:extLst>
              <a:ext uri="{FF2B5EF4-FFF2-40B4-BE49-F238E27FC236}">
                <a16:creationId xmlns:a16="http://schemas.microsoft.com/office/drawing/2014/main" id="{A02AD66C-EFBB-45FC-850F-61F45F7703F0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8" name="object 12">
              <a:extLst>
                <a:ext uri="{FF2B5EF4-FFF2-40B4-BE49-F238E27FC236}">
                  <a16:creationId xmlns:a16="http://schemas.microsoft.com/office/drawing/2014/main" id="{A425C0EC-9EAC-4B8C-81EB-BA79F809236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9" name="object 13">
              <a:extLst>
                <a:ext uri="{FF2B5EF4-FFF2-40B4-BE49-F238E27FC236}">
                  <a16:creationId xmlns:a16="http://schemas.microsoft.com/office/drawing/2014/main" id="{67D48480-6826-47B4-A9C7-EECCA651E33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C8133CDE-6CA9-41B5-87E0-E7F82917FF0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11" name="object 15">
            <a:extLst>
              <a:ext uri="{FF2B5EF4-FFF2-40B4-BE49-F238E27FC236}">
                <a16:creationId xmlns:a16="http://schemas.microsoft.com/office/drawing/2014/main" id="{56073269-7D98-494D-A184-653AC2BAEEEC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6">
            <a:extLst>
              <a:ext uri="{FF2B5EF4-FFF2-40B4-BE49-F238E27FC236}">
                <a16:creationId xmlns:a16="http://schemas.microsoft.com/office/drawing/2014/main" id="{0A3607BA-5B73-4B41-93BA-5075B159D973}"/>
              </a:ext>
            </a:extLst>
          </p:cNvPr>
          <p:cNvSpPr txBox="1"/>
          <p:nvPr/>
        </p:nvSpPr>
        <p:spPr>
          <a:xfrm>
            <a:off x="5434258" y="2386665"/>
            <a:ext cx="80976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-3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2EAE0CD4-64E7-4CD7-A887-4943AD94563D}"/>
              </a:ext>
            </a:extLst>
          </p:cNvPr>
          <p:cNvSpPr/>
          <p:nvPr/>
        </p:nvSpPr>
        <p:spPr>
          <a:xfrm>
            <a:off x="6263298" y="2494744"/>
            <a:ext cx="554691" cy="8825"/>
          </a:xfrm>
          <a:custGeom>
            <a:avLst/>
            <a:gdLst/>
            <a:ahLst/>
            <a:cxnLst/>
            <a:rect l="l" t="t" r="r" b="b"/>
            <a:pathLst>
              <a:path w="838200" h="13335">
                <a:moveTo>
                  <a:pt x="838200" y="0"/>
                </a:moveTo>
                <a:lnTo>
                  <a:pt x="0" y="0"/>
                </a:lnTo>
                <a:lnTo>
                  <a:pt x="0" y="12716"/>
                </a:lnTo>
                <a:lnTo>
                  <a:pt x="838200" y="12716"/>
                </a:lnTo>
                <a:lnTo>
                  <a:pt x="8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FE0F2A1E-2408-4CE5-A63D-3E85C9536B75}"/>
              </a:ext>
            </a:extLst>
          </p:cNvPr>
          <p:cNvSpPr txBox="1"/>
          <p:nvPr/>
        </p:nvSpPr>
        <p:spPr>
          <a:xfrm>
            <a:off x="6449845" y="2273710"/>
            <a:ext cx="20338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4CB5ED25-ADBF-44D9-ACBA-3E1E55E81186}"/>
              </a:ext>
            </a:extLst>
          </p:cNvPr>
          <p:cNvSpPr txBox="1"/>
          <p:nvPr/>
        </p:nvSpPr>
        <p:spPr>
          <a:xfrm>
            <a:off x="6267116" y="2487518"/>
            <a:ext cx="568559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0F2FEFB5-8212-4FD7-AAB1-E6494D1358B2}"/>
              </a:ext>
            </a:extLst>
          </p:cNvPr>
          <p:cNvSpPr txBox="1"/>
          <p:nvPr/>
        </p:nvSpPr>
        <p:spPr>
          <a:xfrm>
            <a:off x="5324490" y="2955475"/>
            <a:ext cx="101231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𝑆𝑒𝑛𝑠𝑖𝑏𝑖𝑙𝑖𝑑𝑎𝑑</a:t>
            </a:r>
            <a:r>
              <a:rPr sz="1191" spc="-10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8B39F6F8-5DDC-436C-952F-9E77A83FAF98}"/>
              </a:ext>
            </a:extLst>
          </p:cNvPr>
          <p:cNvSpPr/>
          <p:nvPr/>
        </p:nvSpPr>
        <p:spPr>
          <a:xfrm>
            <a:off x="6355747" y="3063768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600" y="0"/>
                </a:moveTo>
                <a:lnTo>
                  <a:pt x="0" y="0"/>
                </a:lnTo>
                <a:lnTo>
                  <a:pt x="0" y="12716"/>
                </a:lnTo>
                <a:lnTo>
                  <a:pt x="863600" y="12716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7EA9173E-2965-4DB4-8534-6AE71073677D}"/>
              </a:ext>
            </a:extLst>
          </p:cNvPr>
          <p:cNvSpPr txBox="1"/>
          <p:nvPr/>
        </p:nvSpPr>
        <p:spPr>
          <a:xfrm>
            <a:off x="6551073" y="2842520"/>
            <a:ext cx="20338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7DC7A8E4-D896-481A-9090-30EDE15657B5}"/>
              </a:ext>
            </a:extLst>
          </p:cNvPr>
          <p:cNvSpPr txBox="1"/>
          <p:nvPr/>
        </p:nvSpPr>
        <p:spPr>
          <a:xfrm>
            <a:off x="6359775" y="3056329"/>
            <a:ext cx="58536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𝐹𝑁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5BDF4A10-3EDF-430B-BDD3-2F63CF127FE2}"/>
              </a:ext>
            </a:extLst>
          </p:cNvPr>
          <p:cNvSpPr txBox="1"/>
          <p:nvPr/>
        </p:nvSpPr>
        <p:spPr>
          <a:xfrm>
            <a:off x="5273066" y="3512184"/>
            <a:ext cx="111526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𝐸𝑠𝑝𝑒𝑐𝑖𝑓𝑖𝑐𝑖𝑑𝑎𝑑</a:t>
            </a:r>
            <a:r>
              <a:rPr sz="1191" spc="-26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CDCFD9D1-85EC-4EAC-BB08-42E378689245}"/>
              </a:ext>
            </a:extLst>
          </p:cNvPr>
          <p:cNvSpPr/>
          <p:nvPr/>
        </p:nvSpPr>
        <p:spPr>
          <a:xfrm>
            <a:off x="6406174" y="3619897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600" y="0"/>
                </a:moveTo>
                <a:lnTo>
                  <a:pt x="0" y="0"/>
                </a:lnTo>
                <a:lnTo>
                  <a:pt x="0" y="12715"/>
                </a:lnTo>
                <a:lnTo>
                  <a:pt x="863600" y="12715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48C07C85-6671-4DD0-8939-B0DC2E89E700}"/>
              </a:ext>
            </a:extLst>
          </p:cNvPr>
          <p:cNvSpPr txBox="1"/>
          <p:nvPr/>
        </p:nvSpPr>
        <p:spPr>
          <a:xfrm>
            <a:off x="6593926" y="3399229"/>
            <a:ext cx="220196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17" dirty="0">
                <a:latin typeface="Cambria Math"/>
                <a:cs typeface="Cambria Math"/>
              </a:rPr>
              <a:t>𝑉𝑁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84CCEF1B-2E8D-4B84-9844-2DBEE7E1294B}"/>
              </a:ext>
            </a:extLst>
          </p:cNvPr>
          <p:cNvSpPr txBox="1"/>
          <p:nvPr/>
        </p:nvSpPr>
        <p:spPr>
          <a:xfrm>
            <a:off x="6411198" y="3613036"/>
            <a:ext cx="58578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𝑉𝑁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4352E1E2-89C7-4999-A144-D67E2395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375595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1798A395-F635-46D7-A022-69953685C242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>
              <a:latin typeface="Calibri Light"/>
              <a:cs typeface="Calibri Light"/>
            </a:endParaRPr>
          </a:p>
        </p:txBody>
      </p:sp>
      <p:grpSp>
        <p:nvGrpSpPr>
          <p:cNvPr id="4" name="object 8">
            <a:extLst>
              <a:ext uri="{FF2B5EF4-FFF2-40B4-BE49-F238E27FC236}">
                <a16:creationId xmlns:a16="http://schemas.microsoft.com/office/drawing/2014/main" id="{5FCFE247-4C63-45D4-BF8C-C4A530F61048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8CF3E1D9-CD7E-4538-A952-CD41A1FE813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3379F4D7-E194-4A6A-9497-3056466224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CA6513C9-1A31-42D9-8DEA-AF5CADDD93A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ACC36905-CAEC-4E66-A8FE-7E6E3F4D0D68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VP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100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FP=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10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FN=</a:t>
                      </a:r>
                      <a:r>
                        <a:rPr sz="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VN=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500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13">
            <a:extLst>
              <a:ext uri="{FF2B5EF4-FFF2-40B4-BE49-F238E27FC236}">
                <a16:creationId xmlns:a16="http://schemas.microsoft.com/office/drawing/2014/main" id="{6DC4769D-47BD-4132-B052-7BB477C2129F}"/>
              </a:ext>
            </a:extLst>
          </p:cNvPr>
          <p:cNvSpPr txBox="1"/>
          <p:nvPr/>
        </p:nvSpPr>
        <p:spPr>
          <a:xfrm>
            <a:off x="4154829" y="2364478"/>
            <a:ext cx="80976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-3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63E5C3EC-698D-4D7C-9638-0144A71604B2}"/>
              </a:ext>
            </a:extLst>
          </p:cNvPr>
          <p:cNvSpPr/>
          <p:nvPr/>
        </p:nvSpPr>
        <p:spPr>
          <a:xfrm>
            <a:off x="4987661" y="2472098"/>
            <a:ext cx="554691" cy="8825"/>
          </a:xfrm>
          <a:custGeom>
            <a:avLst/>
            <a:gdLst/>
            <a:ahLst/>
            <a:cxnLst/>
            <a:rect l="l" t="t" r="r" b="b"/>
            <a:pathLst>
              <a:path w="838200" h="13335">
                <a:moveTo>
                  <a:pt x="838200" y="0"/>
                </a:moveTo>
                <a:lnTo>
                  <a:pt x="0" y="0"/>
                </a:lnTo>
                <a:lnTo>
                  <a:pt x="0" y="12715"/>
                </a:lnTo>
                <a:lnTo>
                  <a:pt x="838200" y="12715"/>
                </a:lnTo>
                <a:lnTo>
                  <a:pt x="8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BD395724-55B8-4DD9-8004-A09485AA8484}"/>
              </a:ext>
            </a:extLst>
          </p:cNvPr>
          <p:cNvSpPr/>
          <p:nvPr/>
        </p:nvSpPr>
        <p:spPr>
          <a:xfrm>
            <a:off x="5735654" y="2472098"/>
            <a:ext cx="588309" cy="8825"/>
          </a:xfrm>
          <a:custGeom>
            <a:avLst/>
            <a:gdLst/>
            <a:ahLst/>
            <a:cxnLst/>
            <a:rect l="l" t="t" r="r" b="b"/>
            <a:pathLst>
              <a:path w="889000" h="13335">
                <a:moveTo>
                  <a:pt x="889000" y="0"/>
                </a:moveTo>
                <a:lnTo>
                  <a:pt x="0" y="0"/>
                </a:lnTo>
                <a:lnTo>
                  <a:pt x="0" y="12715"/>
                </a:lnTo>
                <a:lnTo>
                  <a:pt x="889000" y="12715"/>
                </a:lnTo>
                <a:lnTo>
                  <a:pt x="88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86CEFD3E-560C-4DF1-8A31-2B39B20827A3}"/>
              </a:ext>
            </a:extLst>
          </p:cNvPr>
          <p:cNvSpPr txBox="1"/>
          <p:nvPr/>
        </p:nvSpPr>
        <p:spPr>
          <a:xfrm>
            <a:off x="5170414" y="2251522"/>
            <a:ext cx="100348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46772" algn="l"/>
              </a:tabLst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191" spc="-17" dirty="0">
                <a:latin typeface="Cambria Math"/>
                <a:cs typeface="Cambria Math"/>
              </a:rPr>
              <a:t>100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06C07426-BC55-429D-83F8-5C5FE3229F78}"/>
              </a:ext>
            </a:extLst>
          </p:cNvPr>
          <p:cNvSpPr txBox="1"/>
          <p:nvPr/>
        </p:nvSpPr>
        <p:spPr>
          <a:xfrm>
            <a:off x="4987687" y="2465330"/>
            <a:ext cx="1357733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58118" algn="l"/>
              </a:tabLst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r>
              <a:rPr sz="1191" dirty="0">
                <a:latin typeface="Cambria Math"/>
                <a:cs typeface="Cambria Math"/>
              </a:rPr>
              <a:t>	100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10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ABEF9BEF-8BD1-495F-A699-A448E3752179}"/>
              </a:ext>
            </a:extLst>
          </p:cNvPr>
          <p:cNvSpPr txBox="1"/>
          <p:nvPr/>
        </p:nvSpPr>
        <p:spPr>
          <a:xfrm>
            <a:off x="5584554" y="2364478"/>
            <a:ext cx="131613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93419" algn="l"/>
              </a:tabLst>
            </a:pP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0,909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136839EF-44FE-4426-84EB-FEFC80CFE776}"/>
              </a:ext>
            </a:extLst>
          </p:cNvPr>
          <p:cNvSpPr txBox="1"/>
          <p:nvPr/>
        </p:nvSpPr>
        <p:spPr>
          <a:xfrm>
            <a:off x="4090626" y="2933288"/>
            <a:ext cx="101231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𝑆𝑒𝑛𝑠𝑖𝑏𝑖𝑙𝑖𝑑𝑎𝑑</a:t>
            </a:r>
            <a:r>
              <a:rPr sz="1191" spc="-10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81BD7532-D7E6-4648-B04F-307338551148}"/>
              </a:ext>
            </a:extLst>
          </p:cNvPr>
          <p:cNvSpPr/>
          <p:nvPr/>
        </p:nvSpPr>
        <p:spPr>
          <a:xfrm>
            <a:off x="5122133" y="3041121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599" y="0"/>
                </a:moveTo>
                <a:lnTo>
                  <a:pt x="0" y="0"/>
                </a:lnTo>
                <a:lnTo>
                  <a:pt x="0" y="12715"/>
                </a:lnTo>
                <a:lnTo>
                  <a:pt x="863599" y="12715"/>
                </a:lnTo>
                <a:lnTo>
                  <a:pt x="863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3D0BE71-1FD9-46EC-8ED6-E683C11193F1}"/>
              </a:ext>
            </a:extLst>
          </p:cNvPr>
          <p:cNvSpPr txBox="1"/>
          <p:nvPr/>
        </p:nvSpPr>
        <p:spPr>
          <a:xfrm>
            <a:off x="5739919" y="2933288"/>
            <a:ext cx="12984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95F43ACC-A47B-414C-8B6F-A6EC666621C2}"/>
              </a:ext>
            </a:extLst>
          </p:cNvPr>
          <p:cNvSpPr/>
          <p:nvPr/>
        </p:nvSpPr>
        <p:spPr>
          <a:xfrm>
            <a:off x="5886934" y="3041121"/>
            <a:ext cx="588309" cy="8825"/>
          </a:xfrm>
          <a:custGeom>
            <a:avLst/>
            <a:gdLst/>
            <a:ahLst/>
            <a:cxnLst/>
            <a:rect l="l" t="t" r="r" b="b"/>
            <a:pathLst>
              <a:path w="889000" h="13335">
                <a:moveTo>
                  <a:pt x="889000" y="0"/>
                </a:moveTo>
                <a:lnTo>
                  <a:pt x="0" y="0"/>
                </a:lnTo>
                <a:lnTo>
                  <a:pt x="0" y="12715"/>
                </a:lnTo>
                <a:lnTo>
                  <a:pt x="889000" y="12715"/>
                </a:lnTo>
                <a:lnTo>
                  <a:pt x="88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D2F27662-57AE-4324-ADBF-546F4D208D6E}"/>
              </a:ext>
            </a:extLst>
          </p:cNvPr>
          <p:cNvSpPr txBox="1"/>
          <p:nvPr/>
        </p:nvSpPr>
        <p:spPr>
          <a:xfrm>
            <a:off x="5317210" y="2820333"/>
            <a:ext cx="101189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55597" algn="l"/>
              </a:tabLst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191" spc="-17" dirty="0">
                <a:latin typeface="Cambria Math"/>
                <a:cs typeface="Cambria Math"/>
              </a:rPr>
              <a:t>100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E42C5729-A8C1-46B0-B493-E6E6CAB70B1B}"/>
              </a:ext>
            </a:extLst>
          </p:cNvPr>
          <p:cNvSpPr txBox="1"/>
          <p:nvPr/>
        </p:nvSpPr>
        <p:spPr>
          <a:xfrm>
            <a:off x="5125912" y="3034141"/>
            <a:ext cx="137622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75349" algn="l"/>
              </a:tabLst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𝐹𝑁</a:t>
            </a:r>
            <a:r>
              <a:rPr sz="1191" dirty="0">
                <a:latin typeface="Cambria Math"/>
                <a:cs typeface="Cambria Math"/>
              </a:rPr>
              <a:t>	100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20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08D1F4B2-E0BA-430A-AD3F-D859111CF73E}"/>
              </a:ext>
            </a:extLst>
          </p:cNvPr>
          <p:cNvSpPr txBox="1"/>
          <p:nvPr/>
        </p:nvSpPr>
        <p:spPr>
          <a:xfrm>
            <a:off x="6525312" y="2933288"/>
            <a:ext cx="53073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AE0F4492-8C0F-4364-90E0-1A5C2F633258}"/>
              </a:ext>
            </a:extLst>
          </p:cNvPr>
          <p:cNvSpPr/>
          <p:nvPr/>
        </p:nvSpPr>
        <p:spPr>
          <a:xfrm>
            <a:off x="5096919" y="3597250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599" y="0"/>
                </a:moveTo>
                <a:lnTo>
                  <a:pt x="0" y="0"/>
                </a:lnTo>
                <a:lnTo>
                  <a:pt x="0" y="12715"/>
                </a:lnTo>
                <a:lnTo>
                  <a:pt x="863599" y="12715"/>
                </a:lnTo>
                <a:lnTo>
                  <a:pt x="863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6FD79AF3-55FD-474C-9920-186FAA545757}"/>
              </a:ext>
            </a:extLst>
          </p:cNvPr>
          <p:cNvSpPr/>
          <p:nvPr/>
        </p:nvSpPr>
        <p:spPr>
          <a:xfrm>
            <a:off x="5861720" y="3597250"/>
            <a:ext cx="588309" cy="8825"/>
          </a:xfrm>
          <a:custGeom>
            <a:avLst/>
            <a:gdLst/>
            <a:ahLst/>
            <a:cxnLst/>
            <a:rect l="l" t="t" r="r" b="b"/>
            <a:pathLst>
              <a:path w="889000" h="13335">
                <a:moveTo>
                  <a:pt x="889000" y="0"/>
                </a:moveTo>
                <a:lnTo>
                  <a:pt x="0" y="0"/>
                </a:lnTo>
                <a:lnTo>
                  <a:pt x="0" y="12715"/>
                </a:lnTo>
                <a:lnTo>
                  <a:pt x="889000" y="12715"/>
                </a:lnTo>
                <a:lnTo>
                  <a:pt x="889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83AC4030-499E-46FB-B5E6-FF92F53ED679}"/>
              </a:ext>
            </a:extLst>
          </p:cNvPr>
          <p:cNvSpPr txBox="1"/>
          <p:nvPr/>
        </p:nvSpPr>
        <p:spPr>
          <a:xfrm>
            <a:off x="3933736" y="3489996"/>
            <a:ext cx="3118877" cy="290616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33620">
              <a:lnSpc>
                <a:spcPts val="1112"/>
              </a:lnSpc>
              <a:spcBef>
                <a:spcPts val="66"/>
              </a:spcBef>
              <a:tabLst>
                <a:tab pos="1354443" algn="l"/>
                <a:tab pos="1785613" algn="l"/>
                <a:tab pos="2110040" algn="l"/>
                <a:tab pos="2571046" algn="l"/>
              </a:tabLst>
            </a:pPr>
            <a:r>
              <a:rPr sz="1191" dirty="0">
                <a:latin typeface="Cambria Math"/>
                <a:cs typeface="Cambria Math"/>
              </a:rPr>
              <a:t>𝐸𝑠𝑝𝑒𝑐𝑖𝑓𝑖𝑐𝑖𝑑𝑎𝑑</a:t>
            </a:r>
            <a:r>
              <a:rPr sz="1191" spc="-26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786" spc="-25" baseline="41666" dirty="0">
                <a:latin typeface="Cambria Math"/>
                <a:cs typeface="Cambria Math"/>
              </a:rPr>
              <a:t>𝑉𝑁</a:t>
            </a:r>
            <a:r>
              <a:rPr sz="1786" baseline="41666" dirty="0">
                <a:latin typeface="Cambria Math"/>
                <a:cs typeface="Cambria Math"/>
              </a:rPr>
              <a:t>	</a:t>
            </a: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786" spc="-25" baseline="41666" dirty="0">
                <a:latin typeface="Cambria Math"/>
                <a:cs typeface="Cambria Math"/>
              </a:rPr>
              <a:t>500</a:t>
            </a:r>
            <a:r>
              <a:rPr sz="1786" baseline="41666" dirty="0">
                <a:latin typeface="Cambria Math"/>
                <a:cs typeface="Cambria Math"/>
              </a:rPr>
              <a:t>	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0,980</a:t>
            </a:r>
            <a:endParaRPr sz="1191">
              <a:latin typeface="Cambria Math"/>
              <a:cs typeface="Cambria Math"/>
            </a:endParaRPr>
          </a:p>
          <a:p>
            <a:pPr marL="1171637">
              <a:lnSpc>
                <a:spcPts val="1112"/>
              </a:lnSpc>
              <a:tabLst>
                <a:tab pos="1938581" algn="l"/>
              </a:tabLst>
            </a:pPr>
            <a:r>
              <a:rPr sz="1191" dirty="0">
                <a:latin typeface="Cambria Math"/>
                <a:cs typeface="Cambria Math"/>
              </a:rPr>
              <a:t>𝑉𝑁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r>
              <a:rPr sz="1191" dirty="0">
                <a:latin typeface="Cambria Math"/>
                <a:cs typeface="Cambria Math"/>
              </a:rPr>
              <a:t>	500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10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CFCD2830-E28F-43A4-AE0F-9DB1D34084C6}"/>
              </a:ext>
            </a:extLst>
          </p:cNvPr>
          <p:cNvSpPr txBox="1"/>
          <p:nvPr/>
        </p:nvSpPr>
        <p:spPr>
          <a:xfrm>
            <a:off x="3939969" y="1426741"/>
            <a:ext cx="180232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Ejemplo</a:t>
            </a:r>
            <a:r>
              <a:rPr sz="1357" spc="3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correos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4D6132F4-472C-40CF-A3DF-B07DF6FDD8BB}"/>
              </a:ext>
            </a:extLst>
          </p:cNvPr>
          <p:cNvSpPr txBox="1"/>
          <p:nvPr/>
        </p:nvSpPr>
        <p:spPr>
          <a:xfrm>
            <a:off x="1616504" y="2388879"/>
            <a:ext cx="408455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E2FEF8EE-05B8-4B1B-A42D-C239860289C1}"/>
              </a:ext>
            </a:extLst>
          </p:cNvPr>
          <p:cNvSpPr txBox="1"/>
          <p:nvPr/>
        </p:nvSpPr>
        <p:spPr>
          <a:xfrm>
            <a:off x="1616504" y="3094850"/>
            <a:ext cx="408455" cy="421543"/>
          </a:xfrm>
          <a:prstGeom prst="rect">
            <a:avLst/>
          </a:prstGeom>
        </p:spPr>
        <p:txBody>
          <a:bodyPr vert="horz" wrap="square" lIns="0" tIns="6303" rIns="0" bIns="0" rtlCol="0">
            <a:spAutoFit/>
          </a:bodyPr>
          <a:lstStyle/>
          <a:p>
            <a:pPr marL="8405" marR="3362">
              <a:lnSpc>
                <a:spcPct val="101499"/>
              </a:lnSpc>
              <a:spcBef>
                <a:spcPts val="50"/>
              </a:spcBef>
            </a:pPr>
            <a:r>
              <a:rPr sz="1357" spc="-17" dirty="0">
                <a:latin typeface="Calibri Light"/>
                <a:cs typeface="Calibri Light"/>
              </a:rPr>
              <a:t>No </a:t>
            </a: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DDDB8E03-0B85-466E-BECD-8EFB3262E093}"/>
              </a:ext>
            </a:extLst>
          </p:cNvPr>
          <p:cNvSpPr txBox="1"/>
          <p:nvPr/>
        </p:nvSpPr>
        <p:spPr>
          <a:xfrm>
            <a:off x="1949771" y="1725266"/>
            <a:ext cx="722780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Pre.</a:t>
            </a:r>
            <a:r>
              <a:rPr sz="1357" spc="-10" dirty="0">
                <a:latin typeface="Calibri Light"/>
                <a:cs typeface="Calibri Light"/>
              </a:rPr>
              <a:t> </a:t>
            </a: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22174A7C-1B30-4C34-B625-CDD6D2C3DD8A}"/>
              </a:ext>
            </a:extLst>
          </p:cNvPr>
          <p:cNvSpPr txBox="1"/>
          <p:nvPr/>
        </p:nvSpPr>
        <p:spPr>
          <a:xfrm>
            <a:off x="2872673" y="1719215"/>
            <a:ext cx="965247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Pre.</a:t>
            </a:r>
            <a:r>
              <a:rPr sz="1357" spc="3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No </a:t>
            </a: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630A4D5F-CB6D-4F13-9D18-70B2339D3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227977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7">
            <a:extLst>
              <a:ext uri="{FF2B5EF4-FFF2-40B4-BE49-F238E27FC236}">
                <a16:creationId xmlns:a16="http://schemas.microsoft.com/office/drawing/2014/main" id="{4D9C8BAA-35ED-4E6A-9893-3706109DFC60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>
              <a:latin typeface="Calibri Light"/>
              <a:cs typeface="Calibri Light"/>
            </a:endParaRPr>
          </a:p>
        </p:txBody>
      </p:sp>
      <p:grpSp>
        <p:nvGrpSpPr>
          <p:cNvPr id="4" name="object 8">
            <a:extLst>
              <a:ext uri="{FF2B5EF4-FFF2-40B4-BE49-F238E27FC236}">
                <a16:creationId xmlns:a16="http://schemas.microsoft.com/office/drawing/2014/main" id="{F8714DC6-11B6-4705-95B7-259E66B7D816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5A9FF35B-B7DB-43BC-B192-1B5C92E5CEF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439315D8-622D-4258-B5FD-F89F728607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B93D5871-A8DD-41B3-8A11-B6B05D713F1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CDEFCE1E-2BBE-49BB-929F-9C4219874F9F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VP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FP=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100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FN=</a:t>
                      </a:r>
                      <a:r>
                        <a:rPr sz="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0" dirty="0">
                          <a:latin typeface="Calibri"/>
                          <a:cs typeface="Calibri"/>
                        </a:rPr>
                        <a:t>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VN=</a:t>
                      </a:r>
                      <a:r>
                        <a:rPr sz="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9890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13">
            <a:extLst>
              <a:ext uri="{FF2B5EF4-FFF2-40B4-BE49-F238E27FC236}">
                <a16:creationId xmlns:a16="http://schemas.microsoft.com/office/drawing/2014/main" id="{E4CAF4A6-033A-4120-A9AC-32E78365440D}"/>
              </a:ext>
            </a:extLst>
          </p:cNvPr>
          <p:cNvSpPr txBox="1"/>
          <p:nvPr/>
        </p:nvSpPr>
        <p:spPr>
          <a:xfrm>
            <a:off x="4196125" y="2364478"/>
            <a:ext cx="80976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-3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AA3442FC-5AC2-438B-85B8-1EDC58289466}"/>
              </a:ext>
            </a:extLst>
          </p:cNvPr>
          <p:cNvSpPr/>
          <p:nvPr/>
        </p:nvSpPr>
        <p:spPr>
          <a:xfrm>
            <a:off x="5029683" y="2472098"/>
            <a:ext cx="554691" cy="8825"/>
          </a:xfrm>
          <a:custGeom>
            <a:avLst/>
            <a:gdLst/>
            <a:ahLst/>
            <a:cxnLst/>
            <a:rect l="l" t="t" r="r" b="b"/>
            <a:pathLst>
              <a:path w="838200" h="13335">
                <a:moveTo>
                  <a:pt x="838200" y="0"/>
                </a:moveTo>
                <a:lnTo>
                  <a:pt x="0" y="0"/>
                </a:lnTo>
                <a:lnTo>
                  <a:pt x="0" y="12715"/>
                </a:lnTo>
                <a:lnTo>
                  <a:pt x="838200" y="12715"/>
                </a:lnTo>
                <a:lnTo>
                  <a:pt x="8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0E3AD6BE-0812-426D-A055-C1CFAC88213A}"/>
              </a:ext>
            </a:extLst>
          </p:cNvPr>
          <p:cNvSpPr/>
          <p:nvPr/>
        </p:nvSpPr>
        <p:spPr>
          <a:xfrm>
            <a:off x="5769272" y="2472098"/>
            <a:ext cx="504265" cy="8825"/>
          </a:xfrm>
          <a:custGeom>
            <a:avLst/>
            <a:gdLst/>
            <a:ahLst/>
            <a:cxnLst/>
            <a:rect l="l" t="t" r="r" b="b"/>
            <a:pathLst>
              <a:path w="762000" h="13335">
                <a:moveTo>
                  <a:pt x="762000" y="0"/>
                </a:moveTo>
                <a:lnTo>
                  <a:pt x="0" y="0"/>
                </a:lnTo>
                <a:lnTo>
                  <a:pt x="0" y="12715"/>
                </a:lnTo>
                <a:lnTo>
                  <a:pt x="762000" y="12715"/>
                </a:lnTo>
                <a:lnTo>
                  <a:pt x="76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75C3C90D-622A-4BD0-AFF0-8083C027514A}"/>
              </a:ext>
            </a:extLst>
          </p:cNvPr>
          <p:cNvSpPr txBox="1"/>
          <p:nvPr/>
        </p:nvSpPr>
        <p:spPr>
          <a:xfrm>
            <a:off x="5211711" y="2251522"/>
            <a:ext cx="88078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87956" algn="l"/>
              </a:tabLst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191" spc="-33" dirty="0">
                <a:latin typeface="Cambria Math"/>
                <a:cs typeface="Cambria Math"/>
              </a:rPr>
              <a:t>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C7E2751A-7492-4E9E-8949-8F8A660EA683}"/>
              </a:ext>
            </a:extLst>
          </p:cNvPr>
          <p:cNvSpPr txBox="1"/>
          <p:nvPr/>
        </p:nvSpPr>
        <p:spPr>
          <a:xfrm>
            <a:off x="5028983" y="2465330"/>
            <a:ext cx="127494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58118" algn="l"/>
              </a:tabLst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r>
              <a:rPr sz="1191" dirty="0">
                <a:latin typeface="Cambria Math"/>
                <a:cs typeface="Cambria Math"/>
              </a:rPr>
              <a:t>	9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100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F35E9F6D-57CA-4C76-86AA-374DCFC7F6F1}"/>
              </a:ext>
            </a:extLst>
          </p:cNvPr>
          <p:cNvSpPr txBox="1"/>
          <p:nvPr/>
        </p:nvSpPr>
        <p:spPr>
          <a:xfrm>
            <a:off x="5625850" y="2364478"/>
            <a:ext cx="123334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11051" algn="l"/>
              </a:tabLst>
            </a:pP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0,082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FF427776-4322-42F7-915C-B9AD10A5D38C}"/>
              </a:ext>
            </a:extLst>
          </p:cNvPr>
          <p:cNvSpPr txBox="1"/>
          <p:nvPr/>
        </p:nvSpPr>
        <p:spPr>
          <a:xfrm>
            <a:off x="4297104" y="2933288"/>
            <a:ext cx="1012312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𝑆𝑒𝑛𝑠𝑖𝑏𝑖𝑙𝑖𝑑𝑎𝑑</a:t>
            </a:r>
            <a:r>
              <a:rPr sz="1191" spc="-10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92F1EBA7-09E1-4837-A0BF-5BFCD094891F}"/>
              </a:ext>
            </a:extLst>
          </p:cNvPr>
          <p:cNvSpPr/>
          <p:nvPr/>
        </p:nvSpPr>
        <p:spPr>
          <a:xfrm>
            <a:off x="5332243" y="3041121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599" y="0"/>
                </a:moveTo>
                <a:lnTo>
                  <a:pt x="0" y="0"/>
                </a:lnTo>
                <a:lnTo>
                  <a:pt x="0" y="12715"/>
                </a:lnTo>
                <a:lnTo>
                  <a:pt x="863599" y="12715"/>
                </a:lnTo>
                <a:lnTo>
                  <a:pt x="863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EE6E6633-1E9B-4DE4-A1C5-C15FB1FB052D}"/>
              </a:ext>
            </a:extLst>
          </p:cNvPr>
          <p:cNvSpPr txBox="1"/>
          <p:nvPr/>
        </p:nvSpPr>
        <p:spPr>
          <a:xfrm>
            <a:off x="5523686" y="2820333"/>
            <a:ext cx="203387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17" dirty="0">
                <a:latin typeface="Cambria Math"/>
                <a:cs typeface="Cambria Math"/>
              </a:rPr>
              <a:t>𝑉𝑃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843171AC-C77B-4EEF-BA1B-C29B15AFA422}"/>
              </a:ext>
            </a:extLst>
          </p:cNvPr>
          <p:cNvSpPr txBox="1"/>
          <p:nvPr/>
        </p:nvSpPr>
        <p:spPr>
          <a:xfrm>
            <a:off x="5946397" y="2933288"/>
            <a:ext cx="12984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33" dirty="0">
                <a:latin typeface="Cambria Math"/>
                <a:cs typeface="Cambria Math"/>
              </a:rPr>
              <a:t>=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8903B9C9-B5D5-4C31-ABA7-819A9F08DFDA}"/>
              </a:ext>
            </a:extLst>
          </p:cNvPr>
          <p:cNvSpPr/>
          <p:nvPr/>
        </p:nvSpPr>
        <p:spPr>
          <a:xfrm>
            <a:off x="6088640" y="3041121"/>
            <a:ext cx="344581" cy="8825"/>
          </a:xfrm>
          <a:custGeom>
            <a:avLst/>
            <a:gdLst/>
            <a:ahLst/>
            <a:cxnLst/>
            <a:rect l="l" t="t" r="r" b="b"/>
            <a:pathLst>
              <a:path w="520700" h="13335">
                <a:moveTo>
                  <a:pt x="520700" y="0"/>
                </a:moveTo>
                <a:lnTo>
                  <a:pt x="0" y="0"/>
                </a:lnTo>
                <a:lnTo>
                  <a:pt x="0" y="12715"/>
                </a:lnTo>
                <a:lnTo>
                  <a:pt x="520700" y="12715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A734A2D5-8718-437E-B319-51A2BC95C904}"/>
              </a:ext>
            </a:extLst>
          </p:cNvPr>
          <p:cNvSpPr txBox="1"/>
          <p:nvPr/>
        </p:nvSpPr>
        <p:spPr>
          <a:xfrm>
            <a:off x="6229605" y="2820333"/>
            <a:ext cx="100853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33" dirty="0">
                <a:latin typeface="Cambria Math"/>
                <a:cs typeface="Cambria Math"/>
              </a:rPr>
              <a:t>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542D89E3-FB55-4684-8639-786E192D99CD}"/>
              </a:ext>
            </a:extLst>
          </p:cNvPr>
          <p:cNvSpPr txBox="1"/>
          <p:nvPr/>
        </p:nvSpPr>
        <p:spPr>
          <a:xfrm>
            <a:off x="5332387" y="3034141"/>
            <a:ext cx="1128293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  <a:tabLst>
                <a:tab pos="775349" algn="l"/>
              </a:tabLst>
            </a:pPr>
            <a:r>
              <a:rPr sz="1191" dirty="0">
                <a:latin typeface="Cambria Math"/>
                <a:cs typeface="Cambria Math"/>
              </a:rPr>
              <a:t>𝑉𝑃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𝐹𝑁</a:t>
            </a:r>
            <a:r>
              <a:rPr sz="1191" dirty="0">
                <a:latin typeface="Cambria Math"/>
                <a:cs typeface="Cambria Math"/>
              </a:rPr>
              <a:t>	9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1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2" name="object 26">
            <a:extLst>
              <a:ext uri="{FF2B5EF4-FFF2-40B4-BE49-F238E27FC236}">
                <a16:creationId xmlns:a16="http://schemas.microsoft.com/office/drawing/2014/main" id="{F898AFC5-EAAF-4E3A-B1FE-4B891AFDBA7C}"/>
              </a:ext>
            </a:extLst>
          </p:cNvPr>
          <p:cNvSpPr txBox="1"/>
          <p:nvPr/>
        </p:nvSpPr>
        <p:spPr>
          <a:xfrm>
            <a:off x="6484016" y="2933288"/>
            <a:ext cx="366853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3" name="object 27">
            <a:extLst>
              <a:ext uri="{FF2B5EF4-FFF2-40B4-BE49-F238E27FC236}">
                <a16:creationId xmlns:a16="http://schemas.microsoft.com/office/drawing/2014/main" id="{AEBB2ECA-6503-4B36-B6BB-5D8858BFE2F3}"/>
              </a:ext>
            </a:extLst>
          </p:cNvPr>
          <p:cNvSpPr/>
          <p:nvPr/>
        </p:nvSpPr>
        <p:spPr>
          <a:xfrm>
            <a:off x="5018450" y="3597250"/>
            <a:ext cx="571500" cy="8825"/>
          </a:xfrm>
          <a:custGeom>
            <a:avLst/>
            <a:gdLst/>
            <a:ahLst/>
            <a:cxnLst/>
            <a:rect l="l" t="t" r="r" b="b"/>
            <a:pathLst>
              <a:path w="863600" h="13335">
                <a:moveTo>
                  <a:pt x="863600" y="0"/>
                </a:moveTo>
                <a:lnTo>
                  <a:pt x="0" y="0"/>
                </a:lnTo>
                <a:lnTo>
                  <a:pt x="0" y="12715"/>
                </a:lnTo>
                <a:lnTo>
                  <a:pt x="863600" y="12715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F0920E2D-7BBD-47EB-A2FE-0F79F29F1D66}"/>
              </a:ext>
            </a:extLst>
          </p:cNvPr>
          <p:cNvSpPr/>
          <p:nvPr/>
        </p:nvSpPr>
        <p:spPr>
          <a:xfrm>
            <a:off x="5783252" y="3597250"/>
            <a:ext cx="747993" cy="8825"/>
          </a:xfrm>
          <a:custGeom>
            <a:avLst/>
            <a:gdLst/>
            <a:ahLst/>
            <a:cxnLst/>
            <a:rect l="l" t="t" r="r" b="b"/>
            <a:pathLst>
              <a:path w="1130300" h="13335">
                <a:moveTo>
                  <a:pt x="1130299" y="0"/>
                </a:moveTo>
                <a:lnTo>
                  <a:pt x="0" y="0"/>
                </a:lnTo>
                <a:lnTo>
                  <a:pt x="0" y="12715"/>
                </a:lnTo>
                <a:lnTo>
                  <a:pt x="1130299" y="12715"/>
                </a:lnTo>
                <a:lnTo>
                  <a:pt x="1130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5" name="object 29">
            <a:extLst>
              <a:ext uri="{FF2B5EF4-FFF2-40B4-BE49-F238E27FC236}">
                <a16:creationId xmlns:a16="http://schemas.microsoft.com/office/drawing/2014/main" id="{5E8EF3E2-2714-4873-9135-CD4AC8FBE5F1}"/>
              </a:ext>
            </a:extLst>
          </p:cNvPr>
          <p:cNvSpPr txBox="1"/>
          <p:nvPr/>
        </p:nvSpPr>
        <p:spPr>
          <a:xfrm>
            <a:off x="3857033" y="3489996"/>
            <a:ext cx="3202501" cy="290616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33620">
              <a:lnSpc>
                <a:spcPts val="1112"/>
              </a:lnSpc>
              <a:spcBef>
                <a:spcPts val="66"/>
              </a:spcBef>
              <a:tabLst>
                <a:tab pos="1354443" algn="l"/>
                <a:tab pos="1785613" algn="l"/>
                <a:tab pos="2151224" algn="l"/>
                <a:tab pos="2736203" algn="l"/>
              </a:tabLst>
            </a:pPr>
            <a:r>
              <a:rPr sz="1191" dirty="0">
                <a:latin typeface="Cambria Math"/>
                <a:cs typeface="Cambria Math"/>
              </a:rPr>
              <a:t>𝐸𝑠𝑝𝑒𝑐𝑖𝑓𝑖𝑐𝑖𝑑𝑎𝑑</a:t>
            </a:r>
            <a:r>
              <a:rPr sz="1191" spc="-26" dirty="0">
                <a:latin typeface="Cambria Math"/>
                <a:cs typeface="Cambria Math"/>
              </a:rPr>
              <a:t> </a:t>
            </a: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786" spc="-25" baseline="41666" dirty="0">
                <a:latin typeface="Cambria Math"/>
                <a:cs typeface="Cambria Math"/>
              </a:rPr>
              <a:t>𝑉𝑁</a:t>
            </a:r>
            <a:r>
              <a:rPr sz="1786" baseline="41666" dirty="0">
                <a:latin typeface="Cambria Math"/>
                <a:cs typeface="Cambria Math"/>
              </a:rPr>
              <a:t>	</a:t>
            </a:r>
            <a:r>
              <a:rPr sz="1191" spc="-33" dirty="0">
                <a:latin typeface="Cambria Math"/>
                <a:cs typeface="Cambria Math"/>
              </a:rPr>
              <a:t>=</a:t>
            </a:r>
            <a:r>
              <a:rPr sz="1191" dirty="0">
                <a:latin typeface="Cambria Math"/>
                <a:cs typeface="Cambria Math"/>
              </a:rPr>
              <a:t>	</a:t>
            </a:r>
            <a:r>
              <a:rPr sz="1786" spc="-20" baseline="41666" dirty="0">
                <a:latin typeface="Cambria Math"/>
                <a:cs typeface="Cambria Math"/>
              </a:rPr>
              <a:t>9890</a:t>
            </a:r>
            <a:r>
              <a:rPr sz="1786" baseline="41666" dirty="0">
                <a:latin typeface="Cambria Math"/>
                <a:cs typeface="Cambria Math"/>
              </a:rPr>
              <a:t>	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40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0,99</a:t>
            </a:r>
            <a:endParaRPr sz="1191">
              <a:latin typeface="Cambria Math"/>
              <a:cs typeface="Cambria Math"/>
            </a:endParaRPr>
          </a:p>
          <a:p>
            <a:pPr marL="1171637">
              <a:lnSpc>
                <a:spcPts val="1112"/>
              </a:lnSpc>
              <a:tabLst>
                <a:tab pos="1938581" algn="l"/>
              </a:tabLst>
            </a:pPr>
            <a:r>
              <a:rPr sz="1191" dirty="0">
                <a:latin typeface="Cambria Math"/>
                <a:cs typeface="Cambria Math"/>
              </a:rPr>
              <a:t>𝑉𝑁</a:t>
            </a:r>
            <a:r>
              <a:rPr sz="1191" spc="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20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𝐹𝑃</a:t>
            </a:r>
            <a:r>
              <a:rPr sz="1191" dirty="0">
                <a:latin typeface="Cambria Math"/>
                <a:cs typeface="Cambria Math"/>
              </a:rPr>
              <a:t>	9890</a:t>
            </a:r>
            <a:r>
              <a:rPr sz="1191" spc="-4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4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100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6" name="object 30">
            <a:extLst>
              <a:ext uri="{FF2B5EF4-FFF2-40B4-BE49-F238E27FC236}">
                <a16:creationId xmlns:a16="http://schemas.microsoft.com/office/drawing/2014/main" id="{FA76B8AF-A9C3-447C-A259-30DCCFD397FE}"/>
              </a:ext>
            </a:extLst>
          </p:cNvPr>
          <p:cNvSpPr txBox="1"/>
          <p:nvPr/>
        </p:nvSpPr>
        <p:spPr>
          <a:xfrm>
            <a:off x="3939967" y="1426741"/>
            <a:ext cx="2043113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Ejemplo</a:t>
            </a:r>
            <a:r>
              <a:rPr sz="1357" spc="26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3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10.000</a:t>
            </a:r>
            <a:r>
              <a:rPr sz="1357" spc="33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pacientes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7" name="object 31">
            <a:extLst>
              <a:ext uri="{FF2B5EF4-FFF2-40B4-BE49-F238E27FC236}">
                <a16:creationId xmlns:a16="http://schemas.microsoft.com/office/drawing/2014/main" id="{9CC48C6D-8D4B-4070-8C19-7F976A906A53}"/>
              </a:ext>
            </a:extLst>
          </p:cNvPr>
          <p:cNvSpPr txBox="1"/>
          <p:nvPr/>
        </p:nvSpPr>
        <p:spPr>
          <a:xfrm>
            <a:off x="1616505" y="2388879"/>
            <a:ext cx="304660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14" dirty="0">
                <a:latin typeface="Calibri Light"/>
                <a:cs typeface="Calibri Light"/>
              </a:rPr>
              <a:t>Enfr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8" name="object 32">
            <a:extLst>
              <a:ext uri="{FF2B5EF4-FFF2-40B4-BE49-F238E27FC236}">
                <a16:creationId xmlns:a16="http://schemas.microsoft.com/office/drawing/2014/main" id="{4A8346F2-9953-46D9-8129-53D7E372ED0F}"/>
              </a:ext>
            </a:extLst>
          </p:cNvPr>
          <p:cNvSpPr txBox="1"/>
          <p:nvPr/>
        </p:nvSpPr>
        <p:spPr>
          <a:xfrm>
            <a:off x="1616505" y="3094850"/>
            <a:ext cx="386603" cy="421543"/>
          </a:xfrm>
          <a:prstGeom prst="rect">
            <a:avLst/>
          </a:prstGeom>
        </p:spPr>
        <p:txBody>
          <a:bodyPr vert="horz" wrap="square" lIns="0" tIns="6303" rIns="0" bIns="0" rtlCol="0">
            <a:spAutoFit/>
          </a:bodyPr>
          <a:lstStyle/>
          <a:p>
            <a:pPr marL="8405" marR="3362">
              <a:lnSpc>
                <a:spcPct val="101499"/>
              </a:lnSpc>
              <a:spcBef>
                <a:spcPts val="50"/>
              </a:spcBef>
            </a:pPr>
            <a:r>
              <a:rPr sz="1357" spc="-17" dirty="0">
                <a:latin typeface="Calibri Light"/>
                <a:cs typeface="Calibri Light"/>
              </a:rPr>
              <a:t>No </a:t>
            </a:r>
            <a:r>
              <a:rPr sz="1357" spc="-7" dirty="0">
                <a:latin typeface="Calibri Light"/>
                <a:cs typeface="Calibri Light"/>
              </a:rPr>
              <a:t>Enfer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9" name="object 33">
            <a:extLst>
              <a:ext uri="{FF2B5EF4-FFF2-40B4-BE49-F238E27FC236}">
                <a16:creationId xmlns:a16="http://schemas.microsoft.com/office/drawing/2014/main" id="{AFBAC889-2200-4F49-929B-16F7F268B2C2}"/>
              </a:ext>
            </a:extLst>
          </p:cNvPr>
          <p:cNvSpPr txBox="1"/>
          <p:nvPr/>
        </p:nvSpPr>
        <p:spPr>
          <a:xfrm>
            <a:off x="1949771" y="1725266"/>
            <a:ext cx="700088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Pre.</a:t>
            </a:r>
            <a:r>
              <a:rPr sz="1357" spc="-10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Enfer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30" name="object 34">
            <a:extLst>
              <a:ext uri="{FF2B5EF4-FFF2-40B4-BE49-F238E27FC236}">
                <a16:creationId xmlns:a16="http://schemas.microsoft.com/office/drawing/2014/main" id="{00AE0C36-6C1E-4C00-882B-C08E379DA5EB}"/>
              </a:ext>
            </a:extLst>
          </p:cNvPr>
          <p:cNvSpPr txBox="1"/>
          <p:nvPr/>
        </p:nvSpPr>
        <p:spPr>
          <a:xfrm>
            <a:off x="2872673" y="1719215"/>
            <a:ext cx="942555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Pre.</a:t>
            </a:r>
            <a:r>
              <a:rPr sz="1357" spc="3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No</a:t>
            </a:r>
            <a:r>
              <a:rPr sz="1357" spc="-3" dirty="0">
                <a:latin typeface="Calibri Light"/>
                <a:cs typeface="Calibri Light"/>
              </a:rPr>
              <a:t> </a:t>
            </a:r>
            <a:r>
              <a:rPr sz="1357" spc="-14" dirty="0">
                <a:latin typeface="Calibri Light"/>
                <a:cs typeface="Calibri Light"/>
              </a:rPr>
              <a:t>Enfer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6D16F5E6-7CF3-4350-8A3C-B02046E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1849222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8B670-2835-4060-8858-4684F6A0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6C762627-EEE3-4723-BC94-E849237B56CA}"/>
              </a:ext>
            </a:extLst>
          </p:cNvPr>
          <p:cNvSpPr txBox="1"/>
          <p:nvPr/>
        </p:nvSpPr>
        <p:spPr>
          <a:xfrm>
            <a:off x="4420991" y="1904785"/>
            <a:ext cx="2601166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Explicación del</a:t>
            </a:r>
            <a:r>
              <a:rPr sz="1357" spc="2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criterio</a:t>
            </a:r>
            <a:r>
              <a:rPr sz="1357" spc="1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17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evaluación</a:t>
            </a:r>
            <a:endParaRPr sz="1357">
              <a:latin typeface="Calibri Light"/>
              <a:cs typeface="Calibri Light"/>
            </a:endParaRPr>
          </a:p>
        </p:txBody>
      </p:sp>
      <p:grpSp>
        <p:nvGrpSpPr>
          <p:cNvPr id="4" name="object 8">
            <a:extLst>
              <a:ext uri="{FF2B5EF4-FFF2-40B4-BE49-F238E27FC236}">
                <a16:creationId xmlns:a16="http://schemas.microsoft.com/office/drawing/2014/main" id="{C7F9623B-17F0-4A8B-B5D9-C5301CFC30CE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E13ADF8E-3729-4CF6-8BF2-FD45FDD9B12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D9AD92E7-B258-4D77-A208-2F14DACAE57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01F43337-F869-4C9A-A881-756D9E39DDE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6E71EB1F-6C7A-4E5F-8989-C7FC66CBD43B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13">
            <a:extLst>
              <a:ext uri="{FF2B5EF4-FFF2-40B4-BE49-F238E27FC236}">
                <a16:creationId xmlns:a16="http://schemas.microsoft.com/office/drawing/2014/main" id="{47924B9E-842E-4D64-9C69-C7FEB179D68A}"/>
              </a:ext>
            </a:extLst>
          </p:cNvPr>
          <p:cNvSpPr/>
          <p:nvPr/>
        </p:nvSpPr>
        <p:spPr>
          <a:xfrm>
            <a:off x="5225798" y="2988240"/>
            <a:ext cx="1647265" cy="8825"/>
          </a:xfrm>
          <a:custGeom>
            <a:avLst/>
            <a:gdLst/>
            <a:ahLst/>
            <a:cxnLst/>
            <a:rect l="l" t="t" r="r" b="b"/>
            <a:pathLst>
              <a:path w="2489200" h="13335">
                <a:moveTo>
                  <a:pt x="2489200" y="0"/>
                </a:moveTo>
                <a:lnTo>
                  <a:pt x="0" y="0"/>
                </a:lnTo>
                <a:lnTo>
                  <a:pt x="0" y="12716"/>
                </a:lnTo>
                <a:lnTo>
                  <a:pt x="2489200" y="12716"/>
                </a:lnTo>
                <a:lnTo>
                  <a:pt x="2489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F0BE7039-B23F-446F-960B-0463377CB10A}"/>
              </a:ext>
            </a:extLst>
          </p:cNvPr>
          <p:cNvSpPr txBox="1"/>
          <p:nvPr/>
        </p:nvSpPr>
        <p:spPr>
          <a:xfrm>
            <a:off x="4689677" y="2735843"/>
            <a:ext cx="2226328" cy="445718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33620">
              <a:spcBef>
                <a:spcPts val="318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232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  <a:p>
            <a:pPr marL="542114">
              <a:spcBef>
                <a:spcPts val="255"/>
              </a:spcBef>
            </a:pPr>
            <a:r>
              <a:rPr sz="1191" spc="-7" dirty="0">
                <a:latin typeface="Cambria Math"/>
                <a:cs typeface="Cambria Math"/>
              </a:rPr>
              <a:t>𝑃𝑟𝑒𝑐𝑖𝑠𝑖ó𝑛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905264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7">
            <a:extLst>
              <a:ext uri="{FF2B5EF4-FFF2-40B4-BE49-F238E27FC236}">
                <a16:creationId xmlns:a16="http://schemas.microsoft.com/office/drawing/2014/main" id="{12104E17-660D-4A12-A971-9F06CE29F2AC}"/>
              </a:ext>
            </a:extLst>
          </p:cNvPr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4" name="object 8">
              <a:extLst>
                <a:ext uri="{FF2B5EF4-FFF2-40B4-BE49-F238E27FC236}">
                  <a16:creationId xmlns:a16="http://schemas.microsoft.com/office/drawing/2014/main" id="{A1DE4BC7-C16B-4C9B-8DCB-572756837AA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55728FF4-4F55-43B0-80CF-981B1D554FE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6" name="object 10">
              <a:extLst>
                <a:ext uri="{FF2B5EF4-FFF2-40B4-BE49-F238E27FC236}">
                  <a16:creationId xmlns:a16="http://schemas.microsoft.com/office/drawing/2014/main" id="{3F2D8D95-A349-4B86-80B3-A8AC0B38E42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293346AC-3683-449D-9266-1D6F12DE1122}"/>
              </a:ext>
            </a:extLst>
          </p:cNvPr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12">
            <a:extLst>
              <a:ext uri="{FF2B5EF4-FFF2-40B4-BE49-F238E27FC236}">
                <a16:creationId xmlns:a16="http://schemas.microsoft.com/office/drawing/2014/main" id="{70D44DB1-248C-4572-BD10-17C6B841A7CD}"/>
              </a:ext>
            </a:extLst>
          </p:cNvPr>
          <p:cNvSpPr/>
          <p:nvPr/>
        </p:nvSpPr>
        <p:spPr>
          <a:xfrm>
            <a:off x="5075715" y="1876731"/>
            <a:ext cx="1647265" cy="8825"/>
          </a:xfrm>
          <a:custGeom>
            <a:avLst/>
            <a:gdLst/>
            <a:ahLst/>
            <a:cxnLst/>
            <a:rect l="l" t="t" r="r" b="b"/>
            <a:pathLst>
              <a:path w="2489200" h="13335">
                <a:moveTo>
                  <a:pt x="2489199" y="0"/>
                </a:moveTo>
                <a:lnTo>
                  <a:pt x="0" y="0"/>
                </a:lnTo>
                <a:lnTo>
                  <a:pt x="0" y="12715"/>
                </a:lnTo>
                <a:lnTo>
                  <a:pt x="2489199" y="12715"/>
                </a:lnTo>
                <a:lnTo>
                  <a:pt x="2489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F510FCA5-AE91-4A61-BF19-CC803C71AB8D}"/>
              </a:ext>
            </a:extLst>
          </p:cNvPr>
          <p:cNvSpPr txBox="1"/>
          <p:nvPr/>
        </p:nvSpPr>
        <p:spPr>
          <a:xfrm>
            <a:off x="4539594" y="1624443"/>
            <a:ext cx="2226328" cy="445718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33620">
              <a:spcBef>
                <a:spcPts val="318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232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  <a:p>
            <a:pPr marL="542114">
              <a:spcBef>
                <a:spcPts val="255"/>
              </a:spcBef>
            </a:pPr>
            <a:r>
              <a:rPr sz="1191" spc="-7" dirty="0">
                <a:latin typeface="Cambria Math"/>
                <a:cs typeface="Cambria Math"/>
              </a:rPr>
              <a:t>𝑃𝑟𝑒𝑐𝑖𝑠𝑖ó𝑛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7C15AD50-6649-4B21-A70C-D6D6A8F19DCF}"/>
              </a:ext>
            </a:extLst>
          </p:cNvPr>
          <p:cNvSpPr/>
          <p:nvPr/>
        </p:nvSpPr>
        <p:spPr>
          <a:xfrm>
            <a:off x="4298092" y="2865871"/>
            <a:ext cx="890868" cy="8825"/>
          </a:xfrm>
          <a:custGeom>
            <a:avLst/>
            <a:gdLst/>
            <a:ahLst/>
            <a:cxnLst/>
            <a:rect l="l" t="t" r="r" b="b"/>
            <a:pathLst>
              <a:path w="1346200" h="13335">
                <a:moveTo>
                  <a:pt x="1346200" y="0"/>
                </a:moveTo>
                <a:lnTo>
                  <a:pt x="0" y="0"/>
                </a:lnTo>
                <a:lnTo>
                  <a:pt x="0" y="12715"/>
                </a:lnTo>
                <a:lnTo>
                  <a:pt x="1346200" y="12715"/>
                </a:lnTo>
                <a:lnTo>
                  <a:pt x="134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3780B02F-E697-4E26-93C5-9648F8DCC682}"/>
              </a:ext>
            </a:extLst>
          </p:cNvPr>
          <p:cNvSpPr txBox="1"/>
          <p:nvPr/>
        </p:nvSpPr>
        <p:spPr>
          <a:xfrm>
            <a:off x="3769988" y="2644849"/>
            <a:ext cx="1455644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25214">
              <a:spcBef>
                <a:spcPts val="66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50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0,909</a:t>
            </a:r>
            <a:r>
              <a:rPr sz="1191" spc="218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944EF9A7-E02B-4DF7-B9A6-0E91FD670853}"/>
              </a:ext>
            </a:extLst>
          </p:cNvPr>
          <p:cNvSpPr txBox="1"/>
          <p:nvPr/>
        </p:nvSpPr>
        <p:spPr>
          <a:xfrm>
            <a:off x="4295308" y="2858656"/>
            <a:ext cx="91650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7" dirty="0">
                <a:latin typeface="Cambria Math"/>
                <a:cs typeface="Cambria Math"/>
              </a:rPr>
              <a:t>0,909</a:t>
            </a:r>
            <a:r>
              <a:rPr sz="1191" spc="-3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FC822DC0-F2B5-4416-97A8-B6648E0A02E9}"/>
              </a:ext>
            </a:extLst>
          </p:cNvPr>
          <p:cNvSpPr txBox="1"/>
          <p:nvPr/>
        </p:nvSpPr>
        <p:spPr>
          <a:xfrm>
            <a:off x="4251535" y="2225497"/>
            <a:ext cx="408455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49F96C92-3196-4175-A4CE-6043DC84CFD8}"/>
              </a:ext>
            </a:extLst>
          </p:cNvPr>
          <p:cNvSpPr txBox="1"/>
          <p:nvPr/>
        </p:nvSpPr>
        <p:spPr>
          <a:xfrm>
            <a:off x="6070919" y="2209360"/>
            <a:ext cx="683279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7" dirty="0">
                <a:latin typeface="Calibri Light"/>
                <a:cs typeface="Calibri Light"/>
              </a:rPr>
              <a:t>Pacientes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0D8B4365-2449-4E5D-8DBE-143A73B59822}"/>
              </a:ext>
            </a:extLst>
          </p:cNvPr>
          <p:cNvSpPr txBox="1"/>
          <p:nvPr/>
        </p:nvSpPr>
        <p:spPr>
          <a:xfrm>
            <a:off x="4167557" y="3247949"/>
            <a:ext cx="66352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𝐹1</a:t>
            </a:r>
            <a:r>
              <a:rPr sz="1191" spc="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33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0,87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20">
            <a:extLst>
              <a:ext uri="{FF2B5EF4-FFF2-40B4-BE49-F238E27FC236}">
                <a16:creationId xmlns:a16="http://schemas.microsoft.com/office/drawing/2014/main" id="{C109267C-FB39-4CEC-A5BD-2B3E939C3D8E}"/>
              </a:ext>
            </a:extLst>
          </p:cNvPr>
          <p:cNvSpPr/>
          <p:nvPr/>
        </p:nvSpPr>
        <p:spPr>
          <a:xfrm>
            <a:off x="6244958" y="2821996"/>
            <a:ext cx="731184" cy="8825"/>
          </a:xfrm>
          <a:custGeom>
            <a:avLst/>
            <a:gdLst/>
            <a:ahLst/>
            <a:cxnLst/>
            <a:rect l="l" t="t" r="r" b="b"/>
            <a:pathLst>
              <a:path w="1104900" h="13335">
                <a:moveTo>
                  <a:pt x="1104900" y="0"/>
                </a:moveTo>
                <a:lnTo>
                  <a:pt x="0" y="0"/>
                </a:lnTo>
                <a:lnTo>
                  <a:pt x="0" y="12715"/>
                </a:lnTo>
                <a:lnTo>
                  <a:pt x="1104900" y="12715"/>
                </a:lnTo>
                <a:lnTo>
                  <a:pt x="1104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0DC54B45-E963-41BF-951E-9D00476EA966}"/>
              </a:ext>
            </a:extLst>
          </p:cNvPr>
          <p:cNvSpPr txBox="1"/>
          <p:nvPr/>
        </p:nvSpPr>
        <p:spPr>
          <a:xfrm>
            <a:off x="5715401" y="2600473"/>
            <a:ext cx="129133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25214">
              <a:spcBef>
                <a:spcPts val="66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50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0,082</a:t>
            </a:r>
            <a:r>
              <a:rPr sz="1191" spc="218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F46F7CDE-B15F-4700-9B51-8D76CB3562E3}"/>
              </a:ext>
            </a:extLst>
          </p:cNvPr>
          <p:cNvSpPr txBox="1"/>
          <p:nvPr/>
        </p:nvSpPr>
        <p:spPr>
          <a:xfrm>
            <a:off x="6240721" y="2814281"/>
            <a:ext cx="75261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7" dirty="0">
                <a:latin typeface="Cambria Math"/>
                <a:cs typeface="Cambria Math"/>
              </a:rPr>
              <a:t>0,082</a:t>
            </a:r>
            <a:r>
              <a:rPr sz="1191" spc="-3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2EDBF191-D10B-4B60-B1F3-7A576A90B903}"/>
              </a:ext>
            </a:extLst>
          </p:cNvPr>
          <p:cNvSpPr txBox="1"/>
          <p:nvPr/>
        </p:nvSpPr>
        <p:spPr>
          <a:xfrm>
            <a:off x="6058019" y="3247949"/>
            <a:ext cx="66352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𝐹1</a:t>
            </a:r>
            <a:r>
              <a:rPr sz="1191" spc="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33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0,15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2D6FDF05-E678-43E4-A0E9-ED8C4E73B60B}"/>
              </a:ext>
            </a:extLst>
          </p:cNvPr>
          <p:cNvSpPr txBox="1"/>
          <p:nvPr/>
        </p:nvSpPr>
        <p:spPr>
          <a:xfrm>
            <a:off x="4334579" y="3786700"/>
            <a:ext cx="1845609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Desequilibrio</a:t>
            </a:r>
            <a:r>
              <a:rPr sz="1357" spc="3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37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las</a:t>
            </a:r>
            <a:r>
              <a:rPr sz="1357" spc="33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clases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13C530ED-50C1-4951-A695-FD1DEBC2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00025"/>
            <a:ext cx="5613400" cy="573088"/>
          </a:xfrm>
        </p:spPr>
        <p:txBody>
          <a:bodyPr>
            <a:normAutofit fontScale="90000"/>
          </a:bodyPr>
          <a:lstStyle/>
          <a:p>
            <a:r>
              <a:rPr lang="es-CL" dirty="0"/>
              <a:t>Matriz de Confusión</a:t>
            </a:r>
          </a:p>
        </p:txBody>
      </p:sp>
    </p:spTree>
    <p:extLst>
      <p:ext uri="{BB962C8B-B14F-4D97-AF65-F5344CB8AC3E}">
        <p14:creationId xmlns:p14="http://schemas.microsoft.com/office/powerpoint/2010/main" val="2414405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565691" y="944185"/>
            <a:ext cx="398789" cy="140831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860" dirty="0">
                <a:solidFill>
                  <a:srgbClr val="FFFFFF"/>
                </a:solidFill>
                <a:latin typeface="Calibri"/>
                <a:cs typeface="Calibri"/>
              </a:rPr>
              <a:t>Unidad</a:t>
            </a:r>
            <a:r>
              <a:rPr sz="860" spc="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60" spc="-33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86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61488" y="2031552"/>
            <a:ext cx="1625414" cy="1659451"/>
            <a:chOff x="1235538" y="3069900"/>
            <a:chExt cx="2456180" cy="25076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38" y="3069901"/>
              <a:ext cx="1227886" cy="25070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424" y="4323429"/>
              <a:ext cx="1227885" cy="12535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3425" y="3069900"/>
              <a:ext cx="1227884" cy="1253529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059930" y="2029993"/>
          <a:ext cx="1625414" cy="16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5B9BD5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5B9BD5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FN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ED7D31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ED7D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VN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ED7D31"/>
                      </a:solidFill>
                      <a:prstDash val="solid"/>
                    </a:lnL>
                    <a:lnR w="6350">
                      <a:solidFill>
                        <a:srgbClr val="5B9BD5"/>
                      </a:solidFill>
                      <a:prstDash val="solid"/>
                    </a:lnR>
                    <a:lnT w="6350">
                      <a:solidFill>
                        <a:srgbClr val="ED7D31"/>
                      </a:solidFill>
                      <a:prstDash val="solid"/>
                    </a:lnT>
                    <a:lnB w="6350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5075715" y="1876731"/>
            <a:ext cx="1647265" cy="8825"/>
          </a:xfrm>
          <a:custGeom>
            <a:avLst/>
            <a:gdLst/>
            <a:ahLst/>
            <a:cxnLst/>
            <a:rect l="l" t="t" r="r" b="b"/>
            <a:pathLst>
              <a:path w="2489200" h="13335">
                <a:moveTo>
                  <a:pt x="2489199" y="0"/>
                </a:moveTo>
                <a:lnTo>
                  <a:pt x="0" y="0"/>
                </a:lnTo>
                <a:lnTo>
                  <a:pt x="0" y="12715"/>
                </a:lnTo>
                <a:lnTo>
                  <a:pt x="2489199" y="12715"/>
                </a:lnTo>
                <a:lnTo>
                  <a:pt x="2489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3" name="object 13"/>
          <p:cNvSpPr txBox="1"/>
          <p:nvPr/>
        </p:nvSpPr>
        <p:spPr>
          <a:xfrm>
            <a:off x="4539594" y="1624443"/>
            <a:ext cx="2226328" cy="445718"/>
          </a:xfrm>
          <a:prstGeom prst="rect">
            <a:avLst/>
          </a:prstGeom>
        </p:spPr>
        <p:txBody>
          <a:bodyPr vert="horz" wrap="square" lIns="0" tIns="40341" rIns="0" bIns="0" rtlCol="0">
            <a:spAutoFit/>
          </a:bodyPr>
          <a:lstStyle/>
          <a:p>
            <a:pPr marL="33620">
              <a:spcBef>
                <a:spcPts val="318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𝑃𝑟𝑒𝑐𝑖𝑠𝑖ó𝑛</a:t>
            </a:r>
            <a:r>
              <a:rPr sz="1191" spc="232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  <a:p>
            <a:pPr marL="542114">
              <a:spcBef>
                <a:spcPts val="255"/>
              </a:spcBef>
            </a:pPr>
            <a:r>
              <a:rPr sz="1191" spc="-7" dirty="0">
                <a:latin typeface="Cambria Math"/>
                <a:cs typeface="Cambria Math"/>
              </a:rPr>
              <a:t>𝑃𝑟𝑒𝑐𝑖𝑠𝑖ó𝑛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0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𝑆𝑒𝑛𝑠𝑖𝑏𝑖𝑙𝑖𝑑𝑎𝑑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98092" y="2865871"/>
            <a:ext cx="890868" cy="8825"/>
          </a:xfrm>
          <a:custGeom>
            <a:avLst/>
            <a:gdLst/>
            <a:ahLst/>
            <a:cxnLst/>
            <a:rect l="l" t="t" r="r" b="b"/>
            <a:pathLst>
              <a:path w="1346200" h="13335">
                <a:moveTo>
                  <a:pt x="1346200" y="0"/>
                </a:moveTo>
                <a:lnTo>
                  <a:pt x="0" y="0"/>
                </a:lnTo>
                <a:lnTo>
                  <a:pt x="0" y="12715"/>
                </a:lnTo>
                <a:lnTo>
                  <a:pt x="1346200" y="12715"/>
                </a:lnTo>
                <a:lnTo>
                  <a:pt x="134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15" name="object 15"/>
          <p:cNvSpPr txBox="1"/>
          <p:nvPr/>
        </p:nvSpPr>
        <p:spPr>
          <a:xfrm>
            <a:off x="3769988" y="2644849"/>
            <a:ext cx="1455644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25214">
              <a:spcBef>
                <a:spcPts val="66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50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0,909</a:t>
            </a:r>
            <a:r>
              <a:rPr sz="1191" spc="218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95308" y="2858656"/>
            <a:ext cx="916501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7" dirty="0">
                <a:latin typeface="Cambria Math"/>
                <a:cs typeface="Cambria Math"/>
              </a:rPr>
              <a:t>0,909</a:t>
            </a:r>
            <a:r>
              <a:rPr sz="1191" spc="-3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7" dirty="0">
                <a:latin typeface="Cambria Math"/>
                <a:cs typeface="Cambria Math"/>
              </a:rPr>
              <a:t>0,833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51535" y="2225497"/>
            <a:ext cx="408455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14" dirty="0">
                <a:latin typeface="Calibri Light"/>
                <a:cs typeface="Calibri Light"/>
              </a:rPr>
              <a:t>Spam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0919" y="2209360"/>
            <a:ext cx="683279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spc="-7" dirty="0">
                <a:latin typeface="Calibri Light"/>
                <a:cs typeface="Calibri Light"/>
              </a:rPr>
              <a:t>Pacientes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67557" y="3247949"/>
            <a:ext cx="66352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𝐹1</a:t>
            </a:r>
            <a:r>
              <a:rPr sz="1191" spc="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33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0,87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44958" y="2821996"/>
            <a:ext cx="731184" cy="8825"/>
          </a:xfrm>
          <a:custGeom>
            <a:avLst/>
            <a:gdLst/>
            <a:ahLst/>
            <a:cxnLst/>
            <a:rect l="l" t="t" r="r" b="b"/>
            <a:pathLst>
              <a:path w="1104900" h="13335">
                <a:moveTo>
                  <a:pt x="1104900" y="0"/>
                </a:moveTo>
                <a:lnTo>
                  <a:pt x="0" y="0"/>
                </a:lnTo>
                <a:lnTo>
                  <a:pt x="0" y="12715"/>
                </a:lnTo>
                <a:lnTo>
                  <a:pt x="1104900" y="12715"/>
                </a:lnTo>
                <a:lnTo>
                  <a:pt x="1104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21" name="object 21"/>
          <p:cNvSpPr txBox="1"/>
          <p:nvPr/>
        </p:nvSpPr>
        <p:spPr>
          <a:xfrm>
            <a:off x="5715401" y="2600473"/>
            <a:ext cx="129133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25214">
              <a:spcBef>
                <a:spcPts val="66"/>
              </a:spcBef>
            </a:pPr>
            <a:r>
              <a:rPr sz="1786" baseline="-41666" dirty="0">
                <a:latin typeface="Cambria Math"/>
                <a:cs typeface="Cambria Math"/>
              </a:rPr>
              <a:t>𝐹1</a:t>
            </a:r>
            <a:r>
              <a:rPr sz="1786" spc="50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=</a:t>
            </a:r>
            <a:r>
              <a:rPr sz="1786" spc="44" baseline="-41666" dirty="0">
                <a:latin typeface="Cambria Math"/>
                <a:cs typeface="Cambria Math"/>
              </a:rPr>
              <a:t> </a:t>
            </a:r>
            <a:r>
              <a:rPr sz="1786" baseline="-41666" dirty="0">
                <a:latin typeface="Cambria Math"/>
                <a:cs typeface="Cambria Math"/>
              </a:rPr>
              <a:t>2</a:t>
            </a:r>
            <a:r>
              <a:rPr sz="1786" spc="268" baseline="-41666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0,082</a:t>
            </a:r>
            <a:r>
              <a:rPr sz="1191" spc="218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∗</a:t>
            </a:r>
            <a:r>
              <a:rPr sz="1191" spc="-23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6529868" y="4580192"/>
            <a:ext cx="153758" cy="10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75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71438">
              <a:spcBef>
                <a:spcPts val="41"/>
              </a:spcBef>
            </a:pPr>
            <a:fld id="{81D60167-4931-47E6-BA6A-407CBD079E47}" type="slidenum">
              <a:rPr lang="es-CL" spc="-38"/>
              <a:pPr marL="71438">
                <a:spcBef>
                  <a:spcPts val="41"/>
                </a:spcBef>
              </a:pPr>
              <a:t>23</a:t>
            </a:fld>
            <a:endParaRPr spc="-17" dirty="0"/>
          </a:p>
        </p:txBody>
      </p:sp>
      <p:sp>
        <p:nvSpPr>
          <p:cNvPr id="22" name="object 22"/>
          <p:cNvSpPr txBox="1"/>
          <p:nvPr/>
        </p:nvSpPr>
        <p:spPr>
          <a:xfrm>
            <a:off x="6240721" y="2814281"/>
            <a:ext cx="752615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spc="-7" dirty="0">
                <a:latin typeface="Cambria Math"/>
                <a:cs typeface="Cambria Math"/>
              </a:rPr>
              <a:t>0,082</a:t>
            </a:r>
            <a:r>
              <a:rPr sz="1191" spc="-33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+</a:t>
            </a:r>
            <a:r>
              <a:rPr sz="1191" spc="-37" dirty="0">
                <a:latin typeface="Cambria Math"/>
                <a:cs typeface="Cambria Math"/>
              </a:rPr>
              <a:t> </a:t>
            </a:r>
            <a:r>
              <a:rPr sz="1191" spc="-17" dirty="0">
                <a:latin typeface="Cambria Math"/>
                <a:cs typeface="Cambria Math"/>
              </a:rPr>
              <a:t>0,9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58019" y="3247949"/>
            <a:ext cx="663528" cy="191742"/>
          </a:xfrm>
          <a:prstGeom prst="rect">
            <a:avLst/>
          </a:prstGeom>
        </p:spPr>
        <p:txBody>
          <a:bodyPr vert="horz" wrap="square" lIns="0" tIns="8405" rIns="0" bIns="0" rtlCol="0">
            <a:spAutoFit/>
          </a:bodyPr>
          <a:lstStyle/>
          <a:p>
            <a:pPr marL="8405">
              <a:spcBef>
                <a:spcPts val="66"/>
              </a:spcBef>
            </a:pPr>
            <a:r>
              <a:rPr sz="1191" dirty="0">
                <a:latin typeface="Cambria Math"/>
                <a:cs typeface="Cambria Math"/>
              </a:rPr>
              <a:t>𝐹1</a:t>
            </a:r>
            <a:r>
              <a:rPr sz="1191" spc="37" dirty="0">
                <a:latin typeface="Cambria Math"/>
                <a:cs typeface="Cambria Math"/>
              </a:rPr>
              <a:t> </a:t>
            </a:r>
            <a:r>
              <a:rPr sz="1191" dirty="0">
                <a:latin typeface="Cambria Math"/>
                <a:cs typeface="Cambria Math"/>
              </a:rPr>
              <a:t>=</a:t>
            </a:r>
            <a:r>
              <a:rPr sz="1191" spc="33" dirty="0">
                <a:latin typeface="Cambria Math"/>
                <a:cs typeface="Cambria Math"/>
              </a:rPr>
              <a:t> </a:t>
            </a:r>
            <a:r>
              <a:rPr sz="1191" spc="-14" dirty="0">
                <a:latin typeface="Cambria Math"/>
                <a:cs typeface="Cambria Math"/>
              </a:rPr>
              <a:t>0,15</a:t>
            </a:r>
            <a:endParaRPr sz="1191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34579" y="3786700"/>
            <a:ext cx="1845609" cy="218175"/>
          </a:xfrm>
          <a:prstGeom prst="rect">
            <a:avLst/>
          </a:prstGeom>
        </p:spPr>
        <p:txBody>
          <a:bodyPr vert="horz" wrap="square" lIns="0" tIns="9245" rIns="0" bIns="0" rtlCol="0">
            <a:spAutoFit/>
          </a:bodyPr>
          <a:lstStyle/>
          <a:p>
            <a:pPr marL="8405">
              <a:spcBef>
                <a:spcPts val="73"/>
              </a:spcBef>
            </a:pPr>
            <a:r>
              <a:rPr sz="1357" dirty="0">
                <a:latin typeface="Calibri Light"/>
                <a:cs typeface="Calibri Light"/>
              </a:rPr>
              <a:t>Desequilibrio</a:t>
            </a:r>
            <a:r>
              <a:rPr sz="1357" spc="30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de</a:t>
            </a:r>
            <a:r>
              <a:rPr sz="1357" spc="37" dirty="0">
                <a:latin typeface="Calibri Light"/>
                <a:cs typeface="Calibri Light"/>
              </a:rPr>
              <a:t> </a:t>
            </a:r>
            <a:r>
              <a:rPr sz="1357" dirty="0">
                <a:latin typeface="Calibri Light"/>
                <a:cs typeface="Calibri Light"/>
              </a:rPr>
              <a:t>las</a:t>
            </a:r>
            <a:r>
              <a:rPr sz="1357" spc="33" dirty="0">
                <a:latin typeface="Calibri Light"/>
                <a:cs typeface="Calibri Light"/>
              </a:rPr>
              <a:t> </a:t>
            </a:r>
            <a:r>
              <a:rPr sz="1357" spc="-7" dirty="0">
                <a:latin typeface="Calibri Light"/>
                <a:cs typeface="Calibri Light"/>
              </a:rPr>
              <a:t>clases</a:t>
            </a:r>
            <a:endParaRPr sz="1357">
              <a:latin typeface="Calibri Light"/>
              <a:cs typeface="Calibri Light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615EE5F-BFC7-49E6-9A49-D081C0CB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</p:spPr>
        <p:txBody>
          <a:bodyPr>
            <a:normAutofit fontScale="90000"/>
          </a:bodyPr>
          <a:lstStyle/>
          <a:p>
            <a:r>
              <a:rPr kumimoji="0" lang="es-CL" sz="3000" b="1" i="0" u="none" strike="noStrike" kern="0" cap="none" spc="0" normalizeH="0" baseline="0" noProof="0" dirty="0">
                <a:ln>
                  <a:noFill/>
                </a:ln>
                <a:solidFill>
                  <a:srgbClr val="004987"/>
                </a:solidFill>
                <a:effectLst/>
                <a:uLnTx/>
                <a:uFillTx/>
                <a:latin typeface="Work Sans Medium"/>
                <a:sym typeface="Work Sans Medium"/>
              </a:rPr>
              <a:t>Matriz de Confusión</a:t>
            </a:r>
            <a:endParaRPr lang="es-CL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"/>
          <p:cNvSpPr/>
          <p:nvPr/>
        </p:nvSpPr>
        <p:spPr>
          <a:xfrm>
            <a:off x="5181450" y="-731137"/>
            <a:ext cx="6605700" cy="6605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6"/>
          <p:cNvSpPr txBox="1">
            <a:spLocks noGrp="1"/>
          </p:cNvSpPr>
          <p:nvPr>
            <p:ph type="title"/>
          </p:nvPr>
        </p:nvSpPr>
        <p:spPr>
          <a:xfrm>
            <a:off x="547575" y="692681"/>
            <a:ext cx="358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Pasos para una red </a:t>
            </a:r>
            <a:endParaRPr b="1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neuronal con Keras</a:t>
            </a:r>
            <a:endParaRPr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54" name="Google Shape;554;p36"/>
          <p:cNvPicPr preferRelativeResize="0"/>
          <p:nvPr/>
        </p:nvPicPr>
        <p:blipFill rotWithShape="1">
          <a:blip r:embed="rId3">
            <a:alphaModFix/>
          </a:blip>
          <a:srcRect l="24300" t="14733" r="35731" b="20616"/>
          <a:stretch/>
        </p:blipFill>
        <p:spPr>
          <a:xfrm>
            <a:off x="4371975" y="983834"/>
            <a:ext cx="4572000" cy="415966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6"/>
          <p:cNvSpPr txBox="1"/>
          <p:nvPr/>
        </p:nvSpPr>
        <p:spPr>
          <a:xfrm>
            <a:off x="547575" y="1719625"/>
            <a:ext cx="3586200" cy="28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Definición de las variables de salida y de entrada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Definición del número de capas y sus tipos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Compilación del modelo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Entrenamiento del modelo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Evaluación del modelo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1700"/>
              <a:buFont typeface="Work Sans"/>
              <a:buAutoNum type="arabicPeriod"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Implementación de predicciones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56" name="Google Shape;556;p36"/>
          <p:cNvSpPr/>
          <p:nvPr/>
        </p:nvSpPr>
        <p:spPr>
          <a:xfrm>
            <a:off x="82702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6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6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36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560" name="Google Shape;560;p36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6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567" name="Google Shape;567;p36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6"/>
          <p:cNvGrpSpPr/>
          <p:nvPr/>
        </p:nvGrpSpPr>
        <p:grpSpPr>
          <a:xfrm>
            <a:off x="8365411" y="433251"/>
            <a:ext cx="409597" cy="333178"/>
            <a:chOff x="2470650" y="2582625"/>
            <a:chExt cx="700525" cy="569925"/>
          </a:xfrm>
        </p:grpSpPr>
        <p:sp>
          <p:nvSpPr>
            <p:cNvPr id="572" name="Google Shape;572;p36"/>
            <p:cNvSpPr/>
            <p:nvPr/>
          </p:nvSpPr>
          <p:spPr>
            <a:xfrm>
              <a:off x="3103375" y="27476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2470650" y="2582625"/>
              <a:ext cx="681700" cy="569925"/>
            </a:xfrm>
            <a:custGeom>
              <a:avLst/>
              <a:gdLst/>
              <a:ahLst/>
              <a:cxnLst/>
              <a:rect l="l" t="t" r="r" b="b"/>
              <a:pathLst>
                <a:path w="27268" h="22797" extrusionOk="0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732025" y="2734950"/>
              <a:ext cx="160750" cy="161000"/>
            </a:xfrm>
            <a:custGeom>
              <a:avLst/>
              <a:gdLst/>
              <a:ahLst/>
              <a:cxnLst/>
              <a:rect l="l" t="t" r="r" b="b"/>
              <a:pathLst>
                <a:path w="6430" h="6440" extrusionOk="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687150" y="2870075"/>
              <a:ext cx="254150" cy="141925"/>
            </a:xfrm>
            <a:custGeom>
              <a:avLst/>
              <a:gdLst/>
              <a:ahLst/>
              <a:cxnLst/>
              <a:rect l="l" t="t" r="r" b="b"/>
              <a:pathLst>
                <a:path w="10166" h="5677" extrusionOk="0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2626400" y="2773275"/>
              <a:ext cx="102250" cy="102475"/>
            </a:xfrm>
            <a:custGeom>
              <a:avLst/>
              <a:gdLst/>
              <a:ahLst/>
              <a:cxnLst/>
              <a:rect l="l" t="t" r="r" b="b"/>
              <a:pathLst>
                <a:path w="4090" h="4099" extrusionOk="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599650" y="2853975"/>
              <a:ext cx="152575" cy="91150"/>
            </a:xfrm>
            <a:custGeom>
              <a:avLst/>
              <a:gdLst/>
              <a:ahLst/>
              <a:cxnLst/>
              <a:rect l="l" t="t" r="r" b="b"/>
              <a:pathLst>
                <a:path w="6103" h="3646" extrusionOk="0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2897525" y="2773275"/>
              <a:ext cx="102275" cy="102475"/>
            </a:xfrm>
            <a:custGeom>
              <a:avLst/>
              <a:gdLst/>
              <a:ahLst/>
              <a:cxnLst/>
              <a:rect l="l" t="t" r="r" b="b"/>
              <a:pathLst>
                <a:path w="4091" h="4099" extrusionOk="0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877350" y="2853975"/>
              <a:ext cx="151225" cy="91150"/>
            </a:xfrm>
            <a:custGeom>
              <a:avLst/>
              <a:gdLst/>
              <a:ahLst/>
              <a:cxnLst/>
              <a:rect l="l" t="t" r="r" b="b"/>
              <a:pathLst>
                <a:path w="6049" h="3646" extrusionOk="0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0" name="Google Shape;5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"/>
          <p:cNvSpPr txBox="1">
            <a:spLocks noGrp="1"/>
          </p:cNvSpPr>
          <p:nvPr>
            <p:ph type="body" idx="4294967295"/>
          </p:nvPr>
        </p:nvSpPr>
        <p:spPr>
          <a:xfrm>
            <a:off x="710426" y="1572175"/>
            <a:ext cx="3500700" cy="24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672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Usa el siguiente dataset de precios de dispositivos móviles: </a:t>
            </a:r>
            <a:endParaRPr sz="1672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s" sz="1672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https://www.kaggle.com/datasets/iabhishekofficial/mobile-price-classification</a:t>
            </a:r>
            <a:r>
              <a:rPr lang="es" sz="1672" u="sng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</a:t>
            </a:r>
            <a:endParaRPr sz="1672" u="sng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s" sz="1672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Seguro te parecerá familiar porque ya lo hemos usado antes.</a:t>
            </a:r>
            <a:endParaRPr sz="1672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4718500" y="1178125"/>
            <a:ext cx="3987300" cy="3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Haz lo siguiente:</a:t>
            </a:r>
            <a:endParaRPr sz="13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</a:pPr>
            <a:r>
              <a:rPr lang="es" sz="13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Genera un modelo de entrenamiento con Keras.</a:t>
            </a:r>
            <a:endParaRPr sz="13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</a:pPr>
            <a:r>
              <a:rPr lang="es" sz="13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Experimenta con la cantidad de nodos y capas.</a:t>
            </a:r>
            <a:endParaRPr sz="13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</a:pPr>
            <a:r>
              <a:rPr lang="es" sz="13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Experimenta con diferentes optimizadores al compilar el modelo.</a:t>
            </a:r>
            <a:endParaRPr sz="13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</a:pPr>
            <a:r>
              <a:rPr lang="es" sz="13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Entrena el modelo y obtén la precisión.</a:t>
            </a:r>
            <a:endParaRPr sz="13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</a:pPr>
            <a:r>
              <a:rPr lang="es" sz="13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Genera 20 predicciones y analiza los resultados.</a:t>
            </a:r>
            <a:endParaRPr sz="13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 Medium"/>
              <a:buChar char="●"/>
            </a:pPr>
            <a:r>
              <a:rPr lang="es" sz="13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Anota tus dudas y compártelas en clase con tu coach. ¡Sigue esforzándote mucho!</a:t>
            </a:r>
            <a:endParaRPr sz="13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39"/>
          <p:cNvPicPr preferRelativeResize="0"/>
          <p:nvPr/>
        </p:nvPicPr>
        <p:blipFill rotWithShape="1">
          <a:blip r:embed="rId3">
            <a:alphaModFix/>
          </a:blip>
          <a:srcRect l="23213" t="1439" r="25900" b="11292"/>
          <a:stretch/>
        </p:blipFill>
        <p:spPr>
          <a:xfrm>
            <a:off x="549126" y="1191700"/>
            <a:ext cx="4106376" cy="39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9"/>
          <p:cNvSpPr txBox="1"/>
          <p:nvPr/>
        </p:nvSpPr>
        <p:spPr>
          <a:xfrm>
            <a:off x="5218950" y="1457050"/>
            <a:ext cx="29577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Consultar y estudiar el repositorio</a:t>
            </a:r>
            <a:endParaRPr sz="1200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 de la semana 18.</a:t>
            </a:r>
            <a:endParaRPr sz="3700">
              <a:solidFill>
                <a:srgbClr val="CC00CC"/>
              </a:solidFill>
            </a:endParaRPr>
          </a:p>
        </p:txBody>
      </p:sp>
      <p:sp>
        <p:nvSpPr>
          <p:cNvPr id="597" name="Google Shape;597;p39"/>
          <p:cNvSpPr txBox="1"/>
          <p:nvPr/>
        </p:nvSpPr>
        <p:spPr>
          <a:xfrm>
            <a:off x="5825400" y="3462875"/>
            <a:ext cx="2586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000" b="1" i="0" u="none" strike="noStrike" cap="none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Si hay temas </a:t>
            </a:r>
            <a:r>
              <a:rPr lang="es" sz="10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pendientes,</a:t>
            </a:r>
            <a:r>
              <a:rPr lang="es" sz="1000" b="1" i="0" u="none" strike="noStrike" cap="none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 proyectos</a:t>
            </a:r>
            <a:r>
              <a:rPr lang="es" sz="1000" b="1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y</a:t>
            </a:r>
            <a:r>
              <a:rPr lang="es" sz="1000" b="1" i="0" u="none" strike="noStrike" cap="none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entregas extemporáneas) enviar correo a staff.</a:t>
            </a:r>
            <a:endParaRPr sz="1000" b="1" i="0" u="none" strike="noStrike" cap="non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98" name="Google Shape;598;p39"/>
          <p:cNvPicPr preferRelativeResize="0"/>
          <p:nvPr/>
        </p:nvPicPr>
        <p:blipFill rotWithShape="1">
          <a:blip r:embed="rId4">
            <a:alphaModFix/>
          </a:blip>
          <a:srcRect l="14451" r="20304"/>
          <a:stretch/>
        </p:blipFill>
        <p:spPr>
          <a:xfrm>
            <a:off x="5110525" y="3423850"/>
            <a:ext cx="714875" cy="8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9"/>
          <p:cNvSpPr txBox="1"/>
          <p:nvPr/>
        </p:nvSpPr>
        <p:spPr>
          <a:xfrm>
            <a:off x="5142750" y="2283513"/>
            <a:ext cx="31623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Work Sans Medium"/>
              <a:buChar char="➔"/>
            </a:pPr>
            <a:r>
              <a:rPr lang="es"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Estar pendiente de tu cuenta de Microsoft Teams.</a:t>
            </a:r>
            <a:endParaRPr sz="10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Work Sans Medium"/>
              <a:buChar char="➔"/>
            </a:pPr>
            <a:r>
              <a:rPr lang="es"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Asesorías grupales e individuales.</a:t>
            </a:r>
            <a:endParaRPr sz="10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Work Sans Medium"/>
              <a:buChar char="➔"/>
            </a:pPr>
            <a:r>
              <a:rPr lang="es"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 olvides contestar la encuesta.</a:t>
            </a:r>
            <a:endParaRPr sz="10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5218950" y="1039275"/>
            <a:ext cx="308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6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FINALIZAMOS LA CLASE 17</a:t>
            </a:r>
            <a:endParaRPr sz="1600" b="1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600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¿Qué sigue?</a:t>
            </a:r>
            <a:endParaRPr sz="1600">
              <a:solidFill>
                <a:srgbClr val="004987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22"/>
          <p:cNvCxnSpPr/>
          <p:nvPr/>
        </p:nvCxnSpPr>
        <p:spPr>
          <a:xfrm rot="10800000">
            <a:off x="1464409" y="5498883"/>
            <a:ext cx="549900" cy="0"/>
          </a:xfrm>
          <a:prstGeom prst="straightConnector1">
            <a:avLst/>
          </a:prstGeom>
          <a:noFill/>
          <a:ln w="9525" cap="flat" cmpd="sng">
            <a:solidFill>
              <a:srgbClr val="9572D8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53" name="Google Shape;353;p22"/>
          <p:cNvCxnSpPr/>
          <p:nvPr/>
        </p:nvCxnSpPr>
        <p:spPr>
          <a:xfrm>
            <a:off x="3440084" y="5510421"/>
            <a:ext cx="580500" cy="0"/>
          </a:xfrm>
          <a:prstGeom prst="straightConnector1">
            <a:avLst/>
          </a:prstGeom>
          <a:noFill/>
          <a:ln w="9525" cap="flat" cmpd="sng">
            <a:solidFill>
              <a:srgbClr val="9572D8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54" name="Google Shape;354;p22"/>
          <p:cNvSpPr/>
          <p:nvPr/>
        </p:nvSpPr>
        <p:spPr>
          <a:xfrm>
            <a:off x="2187316" y="5390668"/>
            <a:ext cx="1179330" cy="225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4000BC"/>
                </a:solidFill>
                <a:latin typeface="Sora"/>
              </a:rPr>
              <a:t>MÓDULO 5</a:t>
            </a:r>
          </a:p>
        </p:txBody>
      </p:sp>
      <p:cxnSp>
        <p:nvCxnSpPr>
          <p:cNvPr id="355" name="Google Shape;355;p22"/>
          <p:cNvCxnSpPr/>
          <p:nvPr/>
        </p:nvCxnSpPr>
        <p:spPr>
          <a:xfrm rot="10800000">
            <a:off x="4618807" y="5498883"/>
            <a:ext cx="549900" cy="0"/>
          </a:xfrm>
          <a:prstGeom prst="straightConnector1">
            <a:avLst/>
          </a:prstGeom>
          <a:noFill/>
          <a:ln w="9525" cap="flat" cmpd="sng">
            <a:solidFill>
              <a:srgbClr val="9572D8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56" name="Google Shape;356;p22"/>
          <p:cNvCxnSpPr/>
          <p:nvPr/>
        </p:nvCxnSpPr>
        <p:spPr>
          <a:xfrm>
            <a:off x="6594483" y="5510421"/>
            <a:ext cx="580500" cy="0"/>
          </a:xfrm>
          <a:prstGeom prst="straightConnector1">
            <a:avLst/>
          </a:prstGeom>
          <a:noFill/>
          <a:ln w="9525" cap="flat" cmpd="sng">
            <a:solidFill>
              <a:srgbClr val="9572D8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57" name="Google Shape;357;p22"/>
          <p:cNvSpPr/>
          <p:nvPr/>
        </p:nvSpPr>
        <p:spPr>
          <a:xfrm>
            <a:off x="5341715" y="5390668"/>
            <a:ext cx="1224671" cy="2260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572D8"/>
                </a:solidFill>
                <a:latin typeface="Sora"/>
              </a:rPr>
              <a:t>MÓDULO 6</a:t>
            </a:r>
          </a:p>
        </p:txBody>
      </p:sp>
      <p:sp>
        <p:nvSpPr>
          <p:cNvPr id="358" name="Google Shape;358;p22"/>
          <p:cNvSpPr txBox="1"/>
          <p:nvPr/>
        </p:nvSpPr>
        <p:spPr>
          <a:xfrm>
            <a:off x="1543729" y="5680393"/>
            <a:ext cx="247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100">
                <a:solidFill>
                  <a:srgbClr val="4000B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ML: Modelado supervisado</a:t>
            </a:r>
            <a:endParaRPr sz="1100" b="0" i="0" u="none" strike="noStrike" cap="none">
              <a:solidFill>
                <a:srgbClr val="4000B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59" name="Google Shape;359;p22"/>
          <p:cNvSpPr/>
          <p:nvPr/>
        </p:nvSpPr>
        <p:spPr>
          <a:xfrm>
            <a:off x="7934917" y="5498883"/>
            <a:ext cx="176100" cy="16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00B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2"/>
          <p:cNvSpPr txBox="1"/>
          <p:nvPr/>
        </p:nvSpPr>
        <p:spPr>
          <a:xfrm>
            <a:off x="4716574" y="5680403"/>
            <a:ext cx="2477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100">
                <a:solidFill>
                  <a:srgbClr val="9572D8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Procesamiento de lenguaje natural</a:t>
            </a:r>
            <a:endParaRPr sz="1100">
              <a:solidFill>
                <a:srgbClr val="4124BB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2157125" y="2450350"/>
            <a:ext cx="494700" cy="494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cxnSp>
        <p:nvCxnSpPr>
          <p:cNvPr id="362" name="Google Shape;362;p22"/>
          <p:cNvCxnSpPr/>
          <p:nvPr/>
        </p:nvCxnSpPr>
        <p:spPr>
          <a:xfrm>
            <a:off x="905400" y="2240075"/>
            <a:ext cx="7362300" cy="0"/>
          </a:xfrm>
          <a:prstGeom prst="straightConnector1">
            <a:avLst/>
          </a:prstGeom>
          <a:noFill/>
          <a:ln w="38100" cap="rnd" cmpd="sng">
            <a:solidFill>
              <a:srgbClr val="999999">
                <a:alpha val="23920"/>
              </a:srgbClr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63" name="Google Shape;363;p22"/>
          <p:cNvCxnSpPr/>
          <p:nvPr/>
        </p:nvCxnSpPr>
        <p:spPr>
          <a:xfrm>
            <a:off x="4277042" y="1610467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CC00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64" name="Google Shape;364;p22"/>
          <p:cNvSpPr txBox="1"/>
          <p:nvPr/>
        </p:nvSpPr>
        <p:spPr>
          <a:xfrm>
            <a:off x="215906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17</a:t>
            </a:r>
            <a:endParaRPr sz="1200" b="1" i="0" u="none" strike="noStrike" cap="none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2"/>
          <p:cNvSpPr txBox="1"/>
          <p:nvPr/>
        </p:nvSpPr>
        <p:spPr>
          <a:xfrm>
            <a:off x="2488600" y="1672550"/>
            <a:ext cx="233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ML: Modelado supervisado</a:t>
            </a:r>
            <a:endParaRPr sz="1000">
              <a:solidFill>
                <a:srgbClr val="CC00C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66" name="Google Shape;366;p22"/>
          <p:cNvSpPr txBox="1"/>
          <p:nvPr/>
        </p:nvSpPr>
        <p:spPr>
          <a:xfrm>
            <a:off x="3039553" y="1431625"/>
            <a:ext cx="123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MÓDULO 5</a:t>
            </a:r>
            <a:endParaRPr b="1" i="0" u="none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67" name="Google Shape;367;p22"/>
          <p:cNvCxnSpPr/>
          <p:nvPr/>
        </p:nvCxnSpPr>
        <p:spPr>
          <a:xfrm>
            <a:off x="2471642" y="1629517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CC00CC"/>
            </a:solidFill>
            <a:prstDash val="solid"/>
            <a:round/>
            <a:headEnd type="oval" w="sm" len="sm"/>
            <a:tailEnd type="none" w="med" len="med"/>
          </a:ln>
        </p:spPr>
      </p:cxnSp>
      <p:sp>
        <p:nvSpPr>
          <p:cNvPr id="368" name="Google Shape;368;p22"/>
          <p:cNvSpPr txBox="1"/>
          <p:nvPr/>
        </p:nvSpPr>
        <p:spPr>
          <a:xfrm>
            <a:off x="683853" y="1462750"/>
            <a:ext cx="123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b="1">
                <a:solidFill>
                  <a:srgbClr val="B7B7B7"/>
                </a:solidFill>
                <a:latin typeface="Sora"/>
                <a:ea typeface="Sora"/>
                <a:cs typeface="Sora"/>
                <a:sym typeface="Sora"/>
              </a:rPr>
              <a:t>MÓDULO 4</a:t>
            </a:r>
            <a:endParaRPr b="1" i="0" u="none" strike="noStrike" cap="none">
              <a:solidFill>
                <a:srgbClr val="B7B7B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1055250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70" name="Google Shape;370;p22"/>
          <p:cNvSpPr txBox="1"/>
          <p:nvPr/>
        </p:nvSpPr>
        <p:spPr>
          <a:xfrm>
            <a:off x="105718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16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1" name="Google Shape;371;p22"/>
          <p:cNvSpPr txBox="1"/>
          <p:nvPr/>
        </p:nvSpPr>
        <p:spPr>
          <a:xfrm>
            <a:off x="200727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 b="1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b="1" i="0" strike="noStrike" cap="non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903450" y="32571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2879525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74" name="Google Shape;374;p22"/>
          <p:cNvSpPr txBox="1"/>
          <p:nvPr/>
        </p:nvSpPr>
        <p:spPr>
          <a:xfrm>
            <a:off x="288146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18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5" name="Google Shape;375;p22"/>
          <p:cNvSpPr txBox="1"/>
          <p:nvPr/>
        </p:nvSpPr>
        <p:spPr>
          <a:xfrm>
            <a:off x="272967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3612950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77" name="Google Shape;377;p22"/>
          <p:cNvSpPr txBox="1"/>
          <p:nvPr/>
        </p:nvSpPr>
        <p:spPr>
          <a:xfrm>
            <a:off x="361488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19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8" name="Google Shape;378;p22"/>
          <p:cNvSpPr txBox="1"/>
          <p:nvPr/>
        </p:nvSpPr>
        <p:spPr>
          <a:xfrm>
            <a:off x="346310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4346375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434831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20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1" name="Google Shape;381;p22"/>
          <p:cNvSpPr txBox="1"/>
          <p:nvPr/>
        </p:nvSpPr>
        <p:spPr>
          <a:xfrm>
            <a:off x="419652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2" name="Google Shape;382;p22"/>
          <p:cNvSpPr/>
          <p:nvPr/>
        </p:nvSpPr>
        <p:spPr>
          <a:xfrm>
            <a:off x="5460800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546273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21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531095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6194225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6" name="Google Shape;386;p22"/>
          <p:cNvSpPr txBox="1"/>
          <p:nvPr/>
        </p:nvSpPr>
        <p:spPr>
          <a:xfrm>
            <a:off x="619616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22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2"/>
          <p:cNvSpPr txBox="1"/>
          <p:nvPr/>
        </p:nvSpPr>
        <p:spPr>
          <a:xfrm>
            <a:off x="604437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6912075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9" name="Google Shape;389;p22"/>
          <p:cNvSpPr txBox="1"/>
          <p:nvPr/>
        </p:nvSpPr>
        <p:spPr>
          <a:xfrm>
            <a:off x="691401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23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676222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1" name="Google Shape;391;p22"/>
          <p:cNvSpPr/>
          <p:nvPr/>
        </p:nvSpPr>
        <p:spPr>
          <a:xfrm>
            <a:off x="7645500" y="2450350"/>
            <a:ext cx="494700" cy="4947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92" name="Google Shape;392;p22"/>
          <p:cNvSpPr txBox="1"/>
          <p:nvPr/>
        </p:nvSpPr>
        <p:spPr>
          <a:xfrm>
            <a:off x="764743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200" b="1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24</a:t>
            </a:r>
            <a:endParaRPr sz="1200" b="1" i="0" u="none" strike="noStrike" cap="non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3" name="Google Shape;393;p22"/>
          <p:cNvSpPr txBox="1"/>
          <p:nvPr/>
        </p:nvSpPr>
        <p:spPr>
          <a:xfrm>
            <a:off x="749565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 i="0" strike="noStrike" cap="non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94" name="Google Shape;394;p22"/>
          <p:cNvCxnSpPr/>
          <p:nvPr/>
        </p:nvCxnSpPr>
        <p:spPr>
          <a:xfrm>
            <a:off x="7422692" y="1610467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95" name="Google Shape;395;p22"/>
          <p:cNvSpPr txBox="1"/>
          <p:nvPr/>
        </p:nvSpPr>
        <p:spPr>
          <a:xfrm>
            <a:off x="5634250" y="1672550"/>
            <a:ext cx="233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B7B7B7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Procesamiento de lenguaje natural</a:t>
            </a:r>
            <a:endParaRPr sz="1000">
              <a:solidFill>
                <a:srgbClr val="B7B7B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96" name="Google Shape;396;p22"/>
          <p:cNvSpPr txBox="1"/>
          <p:nvPr/>
        </p:nvSpPr>
        <p:spPr>
          <a:xfrm>
            <a:off x="6185203" y="1431625"/>
            <a:ext cx="123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b="1">
                <a:solidFill>
                  <a:srgbClr val="B7B7B7"/>
                </a:solidFill>
                <a:latin typeface="Sora"/>
                <a:ea typeface="Sora"/>
                <a:cs typeface="Sora"/>
                <a:sym typeface="Sora"/>
              </a:rPr>
              <a:t>MÓDULO 6</a:t>
            </a:r>
            <a:endParaRPr b="1" i="0" u="none" strike="noStrike" cap="none">
              <a:solidFill>
                <a:srgbClr val="B7B7B7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97" name="Google Shape;397;p22"/>
          <p:cNvCxnSpPr/>
          <p:nvPr/>
        </p:nvCxnSpPr>
        <p:spPr>
          <a:xfrm>
            <a:off x="5617292" y="1629517"/>
            <a:ext cx="5433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oval" w="sm" len="sm"/>
            <a:tailEnd type="none" w="med" len="med"/>
          </a:ln>
        </p:spPr>
      </p:cxnSp>
      <p:sp>
        <p:nvSpPr>
          <p:cNvPr id="398" name="Google Shape;398;p22"/>
          <p:cNvSpPr txBox="1"/>
          <p:nvPr/>
        </p:nvSpPr>
        <p:spPr>
          <a:xfrm>
            <a:off x="809625" y="1672550"/>
            <a:ext cx="102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B7B7B7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Introducción</a:t>
            </a:r>
            <a:endParaRPr sz="1000">
              <a:solidFill>
                <a:srgbClr val="B7B7B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399" name="Google Shape;399;p22"/>
          <p:cNvCxnSpPr/>
          <p:nvPr/>
        </p:nvCxnSpPr>
        <p:spPr>
          <a:xfrm>
            <a:off x="905400" y="2240075"/>
            <a:ext cx="1647300" cy="0"/>
          </a:xfrm>
          <a:prstGeom prst="straightConnector1">
            <a:avLst/>
          </a:prstGeom>
          <a:noFill/>
          <a:ln w="76200" cap="rnd" cmpd="sng">
            <a:solidFill>
              <a:srgbClr val="CC00CC">
                <a:alpha val="23920"/>
              </a:srgbClr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400" name="Google Shape;400;p22"/>
          <p:cNvSpPr/>
          <p:nvPr/>
        </p:nvSpPr>
        <p:spPr>
          <a:xfrm>
            <a:off x="2083025" y="3372950"/>
            <a:ext cx="646500" cy="342900"/>
          </a:xfrm>
          <a:prstGeom prst="roundRect">
            <a:avLst>
              <a:gd name="adj" fmla="val 50000"/>
            </a:avLst>
          </a:prstGeom>
          <a:solidFill>
            <a:srgbClr val="0049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2007275" y="3765875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Presentación</a:t>
            </a:r>
            <a:endParaRPr sz="7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de proyecto</a:t>
            </a:r>
            <a:endParaRPr sz="7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02" name="Google Shape;402;p22"/>
          <p:cNvGrpSpPr/>
          <p:nvPr/>
        </p:nvGrpSpPr>
        <p:grpSpPr>
          <a:xfrm>
            <a:off x="2256954" y="3394956"/>
            <a:ext cx="299077" cy="299104"/>
            <a:chOff x="1308631" y="1507830"/>
            <a:chExt cx="350166" cy="350198"/>
          </a:xfrm>
        </p:grpSpPr>
        <p:sp>
          <p:nvSpPr>
            <p:cNvPr id="403" name="Google Shape;403;p22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22"/>
          <p:cNvSpPr/>
          <p:nvPr/>
        </p:nvSpPr>
        <p:spPr>
          <a:xfrm>
            <a:off x="5384750" y="3372950"/>
            <a:ext cx="646500" cy="342900"/>
          </a:xfrm>
          <a:prstGeom prst="roundRect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 txBox="1"/>
          <p:nvPr/>
        </p:nvSpPr>
        <p:spPr>
          <a:xfrm>
            <a:off x="5309000" y="3765875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Presentación</a:t>
            </a:r>
            <a:endParaRPr sz="7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 de proyecto</a:t>
            </a:r>
            <a:endParaRPr sz="7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5558679" y="3394956"/>
            <a:ext cx="299077" cy="299104"/>
            <a:chOff x="1308631" y="1507830"/>
            <a:chExt cx="350166" cy="350198"/>
          </a:xfrm>
        </p:grpSpPr>
        <p:sp>
          <p:nvSpPr>
            <p:cNvPr id="410" name="Google Shape;410;p22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567F75-2C6F-44BF-BAEF-53B0EFB5F664}"/>
              </a:ext>
            </a:extLst>
          </p:cNvPr>
          <p:cNvSpPr txBox="1"/>
          <p:nvPr/>
        </p:nvSpPr>
        <p:spPr>
          <a:xfrm>
            <a:off x="0" y="199136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4987"/>
              </a:buClr>
              <a:buSzPts val="700"/>
            </a:pPr>
            <a:r>
              <a:rPr lang="en-US" sz="2600" b="1" dirty="0">
                <a:solidFill>
                  <a:srgbClr val="004987"/>
                </a:solidFill>
                <a:latin typeface="Sora"/>
                <a:cs typeface="Sora"/>
                <a:sym typeface="Work Sans Medium"/>
              </a:rPr>
              <a:t>APRENDIZAJE SUPERVISADO O NO SUPERVISADO?</a:t>
            </a:r>
            <a:endParaRPr lang="es-CL" sz="2600" b="1" dirty="0">
              <a:solidFill>
                <a:srgbClr val="004987"/>
              </a:solidFill>
              <a:latin typeface="Sora"/>
              <a:cs typeface="Sora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79783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6"/>
          <p:cNvSpPr/>
          <p:nvPr/>
        </p:nvSpPr>
        <p:spPr>
          <a:xfrm rot="10800000">
            <a:off x="-12450" y="-1800"/>
            <a:ext cx="9099300" cy="51453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4A0F5C">
                  <a:alpha val="8627"/>
                </a:srgbClr>
              </a:gs>
              <a:gs pos="100000">
                <a:srgbClr val="941EB8"/>
              </a:gs>
            </a:gsLst>
            <a:lin ang="18900732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6"/>
          <p:cNvSpPr/>
          <p:nvPr/>
        </p:nvSpPr>
        <p:spPr>
          <a:xfrm rot="10800000">
            <a:off x="14231" y="14213"/>
            <a:ext cx="9115500" cy="5115000"/>
          </a:xfrm>
          <a:prstGeom prst="rect">
            <a:avLst/>
          </a:prstGeom>
          <a:gradFill>
            <a:gsLst>
              <a:gs pos="0">
                <a:srgbClr val="000000">
                  <a:alpha val="5098"/>
                </a:srgbClr>
              </a:gs>
              <a:gs pos="100000">
                <a:srgbClr val="004987"/>
              </a:gs>
            </a:gsLst>
            <a:lin ang="18900732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/>
              <a:t>c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6"/>
          <p:cNvSpPr txBox="1">
            <a:spLocks noGrp="1"/>
          </p:cNvSpPr>
          <p:nvPr>
            <p:ph type="title"/>
          </p:nvPr>
        </p:nvSpPr>
        <p:spPr>
          <a:xfrm>
            <a:off x="1226100" y="787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Aplicaciones de las redes </a:t>
            </a:r>
            <a:endParaRPr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neuronales en la vida real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8" name="Google Shape;458;p26"/>
          <p:cNvSpPr txBox="1">
            <a:spLocks noGrp="1"/>
          </p:cNvSpPr>
          <p:nvPr>
            <p:ph type="body" idx="1"/>
          </p:nvPr>
        </p:nvSpPr>
        <p:spPr>
          <a:xfrm>
            <a:off x="1501069" y="1938281"/>
            <a:ext cx="4693200" cy="26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Work Sans Medium"/>
              <a:buChar char="➔"/>
            </a:pPr>
            <a:r>
              <a:rPr lang="es" sz="17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Reconocimiento y clasificación: reconocimiento facial</a:t>
            </a:r>
            <a:endParaRPr sz="17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Work Sans Medium"/>
              <a:buChar char="➔"/>
            </a:pPr>
            <a:r>
              <a:rPr lang="es" sz="17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Predicción de sucesos y simulaciones: predicciones de precios.</a:t>
            </a:r>
            <a:endParaRPr sz="17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Work Sans Medium"/>
              <a:buChar char="➔"/>
            </a:pPr>
            <a:r>
              <a:rPr lang="es" sz="17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Ingeniería de control:  monitoreo y manipulación de robots</a:t>
            </a:r>
            <a:endParaRPr sz="1700" dirty="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82702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26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463" name="Google Shape;463;p26"/>
            <p:cNvSpPr/>
            <p:nvPr/>
          </p:nvSpPr>
          <p:spPr>
            <a:xfrm>
              <a:off x="785475" y="4419675"/>
              <a:ext cx="199525" cy="199500"/>
            </a:xfrm>
            <a:custGeom>
              <a:avLst/>
              <a:gdLst/>
              <a:ahLst/>
              <a:cxnLst/>
              <a:rect l="l" t="t" r="r" b="b"/>
              <a:pathLst>
                <a:path w="7981" h="7980" extrusionOk="0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864125" y="4159875"/>
              <a:ext cx="280225" cy="236925"/>
            </a:xfrm>
            <a:custGeom>
              <a:avLst/>
              <a:gdLst/>
              <a:ahLst/>
              <a:cxnLst/>
              <a:rect l="l" t="t" r="r" b="b"/>
              <a:pathLst>
                <a:path w="11209" h="9477" extrusionOk="0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1022150" y="4261200"/>
              <a:ext cx="253250" cy="214925"/>
            </a:xfrm>
            <a:custGeom>
              <a:avLst/>
              <a:gdLst/>
              <a:ahLst/>
              <a:cxnLst/>
              <a:rect l="l" t="t" r="r" b="b"/>
              <a:pathLst>
                <a:path w="10130" h="8597" extrusionOk="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729025" y="4589450"/>
              <a:ext cx="316725" cy="175950"/>
            </a:xfrm>
            <a:custGeom>
              <a:avLst/>
              <a:gdLst/>
              <a:ahLst/>
              <a:cxnLst/>
              <a:rect l="l" t="t" r="r" b="b"/>
              <a:pathLst>
                <a:path w="12669" h="7038" extrusionOk="0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1093325" y="4482000"/>
              <a:ext cx="199525" cy="199750"/>
            </a:xfrm>
            <a:custGeom>
              <a:avLst/>
              <a:gdLst/>
              <a:ahLst/>
              <a:cxnLst/>
              <a:rect l="l" t="t" r="r" b="b"/>
              <a:pathLst>
                <a:path w="7981" h="7990" extrusionOk="0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1037100" y="4651800"/>
              <a:ext cx="316725" cy="176175"/>
            </a:xfrm>
            <a:custGeom>
              <a:avLst/>
              <a:gdLst/>
              <a:ahLst/>
              <a:cxnLst/>
              <a:rect l="l" t="t" r="r" b="b"/>
              <a:pathLst>
                <a:path w="12669" h="7047" extrusionOk="0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26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470" name="Google Shape;470;p26"/>
            <p:cNvSpPr/>
            <p:nvPr/>
          </p:nvSpPr>
          <p:spPr>
            <a:xfrm>
              <a:off x="3714425" y="4212000"/>
              <a:ext cx="289075" cy="432350"/>
            </a:xfrm>
            <a:custGeom>
              <a:avLst/>
              <a:gdLst/>
              <a:ahLst/>
              <a:cxnLst/>
              <a:rect l="l" t="t" r="r" b="b"/>
              <a:pathLst>
                <a:path w="11563" h="17294" extrusionOk="0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3843875" y="4612125"/>
              <a:ext cx="30175" cy="113600"/>
            </a:xfrm>
            <a:custGeom>
              <a:avLst/>
              <a:gdLst/>
              <a:ahLst/>
              <a:cxnLst/>
              <a:rect l="l" t="t" r="r" b="b"/>
              <a:pathLst>
                <a:path w="1207" h="4544" extrusionOk="0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3696075" y="4708250"/>
              <a:ext cx="325100" cy="93650"/>
            </a:xfrm>
            <a:custGeom>
              <a:avLst/>
              <a:gdLst/>
              <a:ahLst/>
              <a:cxnLst/>
              <a:rect l="l" t="t" r="r" b="b"/>
              <a:pathLst>
                <a:path w="13004" h="3746" extrusionOk="0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3636450" y="4208100"/>
              <a:ext cx="444350" cy="441700"/>
            </a:xfrm>
            <a:custGeom>
              <a:avLst/>
              <a:gdLst/>
              <a:ahLst/>
              <a:cxnLst/>
              <a:rect l="l" t="t" r="r" b="b"/>
              <a:pathLst>
                <a:path w="17774" h="17668" extrusionOk="0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6"/>
          <p:cNvGrpSpPr/>
          <p:nvPr/>
        </p:nvGrpSpPr>
        <p:grpSpPr>
          <a:xfrm>
            <a:off x="8365411" y="433251"/>
            <a:ext cx="409597" cy="333178"/>
            <a:chOff x="2470650" y="2582625"/>
            <a:chExt cx="700525" cy="569925"/>
          </a:xfrm>
        </p:grpSpPr>
        <p:sp>
          <p:nvSpPr>
            <p:cNvPr id="475" name="Google Shape;475;p26"/>
            <p:cNvSpPr/>
            <p:nvPr/>
          </p:nvSpPr>
          <p:spPr>
            <a:xfrm>
              <a:off x="3103375" y="2747650"/>
              <a:ext cx="67800" cy="67800"/>
            </a:xfrm>
            <a:custGeom>
              <a:avLst/>
              <a:gdLst/>
              <a:ahLst/>
              <a:cxnLst/>
              <a:rect l="l" t="t" r="r" b="b"/>
              <a:pathLst>
                <a:path w="2712" h="2712" extrusionOk="0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470650" y="2582625"/>
              <a:ext cx="681700" cy="569925"/>
            </a:xfrm>
            <a:custGeom>
              <a:avLst/>
              <a:gdLst/>
              <a:ahLst/>
              <a:cxnLst/>
              <a:rect l="l" t="t" r="r" b="b"/>
              <a:pathLst>
                <a:path w="27268" h="22797" extrusionOk="0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732025" y="2734950"/>
              <a:ext cx="160750" cy="161000"/>
            </a:xfrm>
            <a:custGeom>
              <a:avLst/>
              <a:gdLst/>
              <a:ahLst/>
              <a:cxnLst/>
              <a:rect l="l" t="t" r="r" b="b"/>
              <a:pathLst>
                <a:path w="6430" h="6440" extrusionOk="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687150" y="2870075"/>
              <a:ext cx="254150" cy="141925"/>
            </a:xfrm>
            <a:custGeom>
              <a:avLst/>
              <a:gdLst/>
              <a:ahLst/>
              <a:cxnLst/>
              <a:rect l="l" t="t" r="r" b="b"/>
              <a:pathLst>
                <a:path w="10166" h="5677" extrusionOk="0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626400" y="2773275"/>
              <a:ext cx="102250" cy="102475"/>
            </a:xfrm>
            <a:custGeom>
              <a:avLst/>
              <a:gdLst/>
              <a:ahLst/>
              <a:cxnLst/>
              <a:rect l="l" t="t" r="r" b="b"/>
              <a:pathLst>
                <a:path w="4090" h="4099" extrusionOk="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599650" y="2853975"/>
              <a:ext cx="152575" cy="91150"/>
            </a:xfrm>
            <a:custGeom>
              <a:avLst/>
              <a:gdLst/>
              <a:ahLst/>
              <a:cxnLst/>
              <a:rect l="l" t="t" r="r" b="b"/>
              <a:pathLst>
                <a:path w="6103" h="3646" extrusionOk="0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897525" y="2773275"/>
              <a:ext cx="102275" cy="102475"/>
            </a:xfrm>
            <a:custGeom>
              <a:avLst/>
              <a:gdLst/>
              <a:ahLst/>
              <a:cxnLst/>
              <a:rect l="l" t="t" r="r" b="b"/>
              <a:pathLst>
                <a:path w="4091" h="4099" extrusionOk="0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2877350" y="2853975"/>
              <a:ext cx="151225" cy="91150"/>
            </a:xfrm>
            <a:custGeom>
              <a:avLst/>
              <a:gdLst/>
              <a:ahLst/>
              <a:cxnLst/>
              <a:rect l="l" t="t" r="r" b="b"/>
              <a:pathLst>
                <a:path w="6049" h="3646" extrusionOk="0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rgbClr val="0049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3" name="Google Shape;4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"/>
          <p:cNvSpPr txBox="1">
            <a:spLocks noGrp="1"/>
          </p:cNvSpPr>
          <p:nvPr>
            <p:ph type="title"/>
          </p:nvPr>
        </p:nvSpPr>
        <p:spPr>
          <a:xfrm>
            <a:off x="216873" y="0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s" sz="2600" b="1" dirty="0">
                <a:latin typeface="Sora"/>
                <a:ea typeface="Sora"/>
                <a:cs typeface="Sora"/>
                <a:sym typeface="Sora"/>
              </a:rPr>
              <a:t>Introducción a </a:t>
            </a:r>
            <a:endParaRPr sz="2600" b="1" dirty="0"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s" sz="2600" dirty="0">
                <a:latin typeface="Sora"/>
                <a:ea typeface="Sora"/>
                <a:cs typeface="Sora"/>
                <a:sym typeface="Sora"/>
              </a:rPr>
              <a:t>redes neuronales</a:t>
            </a:r>
            <a:endParaRPr sz="2600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8" name="Google Shape;448;p25"/>
          <p:cNvSpPr txBox="1">
            <a:spLocks noGrp="1"/>
          </p:cNvSpPr>
          <p:nvPr>
            <p:ph type="body" idx="4294967295"/>
          </p:nvPr>
        </p:nvSpPr>
        <p:spPr>
          <a:xfrm>
            <a:off x="346300" y="1019385"/>
            <a:ext cx="40986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Las redes neuronales para Deep Learning tratan de imitar la forma en la que se conectan las neuronas humanas. </a:t>
            </a:r>
            <a:endParaRPr sz="20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Se basa en por lo menos dos entradas, un sesgo y una función de activación.</a:t>
            </a:r>
            <a:endParaRPr sz="20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49" name="Google Shape;449;p25"/>
          <p:cNvPicPr preferRelativeResize="0"/>
          <p:nvPr/>
        </p:nvPicPr>
        <p:blipFill rotWithShape="1">
          <a:blip r:embed="rId3">
            <a:alphaModFix/>
          </a:blip>
          <a:srcRect l="6597" t="5841" r="4961" b="15542"/>
          <a:stretch/>
        </p:blipFill>
        <p:spPr>
          <a:xfrm>
            <a:off x="4699101" y="1144693"/>
            <a:ext cx="4356845" cy="2526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Sora"/>
                <a:ea typeface="Sora"/>
                <a:cs typeface="Sora"/>
                <a:sym typeface="Sora"/>
              </a:rPr>
              <a:t>Sigmoide</a:t>
            </a:r>
            <a:endParaRPr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9" name="Google Shape;489;p27"/>
          <p:cNvSpPr txBox="1">
            <a:spLocks noGrp="1"/>
          </p:cNvSpPr>
          <p:nvPr>
            <p:ph type="body" idx="4294967295"/>
          </p:nvPr>
        </p:nvSpPr>
        <p:spPr>
          <a:xfrm>
            <a:off x="311700" y="773175"/>
            <a:ext cx="3588600" cy="25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La función sigmoide solo genera números en el rango  (0,1) . Puedes pensar en ello como comprimir (−∞,+∞)  a  (0,1)−  los grandes números negativos se convierten en  ∼0, y los números positivos grandes se convierten en  ∼1.</a:t>
            </a:r>
          </a:p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dirty="0"/>
              <a:t>Se define como: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90" name="Google Shape;4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733" y="975361"/>
            <a:ext cx="4497493" cy="348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358CAA2-E774-4199-B697-BB2DC87EC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3679666"/>
            <a:ext cx="2791215" cy="13813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Softmax</a:t>
            </a:r>
            <a:endParaRPr b="1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9" name="Google Shape;489;p27"/>
          <p:cNvSpPr txBox="1">
            <a:spLocks noGrp="1"/>
          </p:cNvSpPr>
          <p:nvPr>
            <p:ph type="body" idx="4294967295"/>
          </p:nvPr>
        </p:nvSpPr>
        <p:spPr>
          <a:xfrm>
            <a:off x="311700" y="773175"/>
            <a:ext cx="3787034" cy="2796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MX" dirty="0"/>
              <a:t>La función </a:t>
            </a:r>
            <a:r>
              <a:rPr lang="es-MX" dirty="0" err="1"/>
              <a:t>Softmax</a:t>
            </a:r>
            <a:r>
              <a:rPr lang="es-MX" dirty="0"/>
              <a:t> es una función matemática que transforma un vector en una distribución de probabilidades. Es ampliamente utilizada en tareas de clasificación multiclase en aprendizaje profundo.</a:t>
            </a:r>
            <a:r>
              <a:rPr lang="es" dirty="0"/>
              <a:t>Se define como: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3CBC7A1-5386-4E65-BCB9-7426FA4D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3460687"/>
            <a:ext cx="25336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unción SoftMax: Activación para la clasificación - Jacar">
            <a:extLst>
              <a:ext uri="{FF2B5EF4-FFF2-40B4-BE49-F238E27FC236}">
                <a16:creationId xmlns:a16="http://schemas.microsoft.com/office/drawing/2014/main" id="{DDDF55D2-3823-4475-A29F-50D04C34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347" y="1016105"/>
            <a:ext cx="4592320" cy="348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222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"/>
          <p:cNvSpPr txBox="1">
            <a:spLocks noGrp="1"/>
          </p:cNvSpPr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Sora"/>
                <a:ea typeface="Sora"/>
                <a:cs typeface="Sora"/>
                <a:sym typeface="Sora"/>
              </a:rPr>
              <a:t>Combinación </a:t>
            </a:r>
            <a:endParaRPr b="1" dirty="0"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ora"/>
                <a:ea typeface="Sora"/>
                <a:cs typeface="Sora"/>
                <a:sym typeface="Sora"/>
              </a:rPr>
              <a:t>de neuronas</a:t>
            </a:r>
            <a:endParaRPr dirty="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96" name="Google Shape;4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586" y="1433330"/>
            <a:ext cx="4047715" cy="227684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8"/>
          <p:cNvSpPr txBox="1"/>
          <p:nvPr/>
        </p:nvSpPr>
        <p:spPr>
          <a:xfrm>
            <a:off x="0" y="1215073"/>
            <a:ext cx="4659928" cy="345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Una red neuronal no es más que un conjunto de neuronas conectadas entre sí. 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Work Sans Medium"/>
                <a:sym typeface="Work Sans Medium"/>
              </a:rPr>
              <a:t>Estas neuronas o nodos estan organizados en 3 capas: </a:t>
            </a: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arenR"/>
            </a:pPr>
            <a:r>
              <a:rPr lang="es" sz="1800" dirty="0">
                <a:solidFill>
                  <a:schemeClr val="dk1"/>
                </a:solidFill>
                <a:latin typeface="Work Sans Medium"/>
                <a:sym typeface="Work Sans Medium"/>
              </a:rPr>
              <a:t>Capa de entrada o Input Layer</a:t>
            </a: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arenR"/>
            </a:pPr>
            <a:r>
              <a:rPr lang="es" sz="1800" dirty="0">
                <a:solidFill>
                  <a:schemeClr val="dk1"/>
                </a:solidFill>
                <a:latin typeface="Work Sans Medium"/>
                <a:sym typeface="Work Sans Medium"/>
              </a:rPr>
              <a:t>Capas ocultas o Hidden Layer</a:t>
            </a: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arenR"/>
            </a:pPr>
            <a:r>
              <a:rPr lang="es" sz="1800" dirty="0">
                <a:solidFill>
                  <a:schemeClr val="dk1"/>
                </a:solidFill>
                <a:latin typeface="Work Sans Medium"/>
                <a:sym typeface="Work Sans Medium"/>
              </a:rPr>
              <a:t>Capa de salida u Output Layer</a:t>
            </a: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DD DataScienc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1200</Words>
  <Application>Microsoft Office PowerPoint</Application>
  <PresentationFormat>Presentación en pantalla (16:9)</PresentationFormat>
  <Paragraphs>280</Paragraphs>
  <Slides>29</Slides>
  <Notes>21</Notes>
  <HiddenSlides>1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3" baseType="lpstr">
      <vt:lpstr>Times New Roman</vt:lpstr>
      <vt:lpstr>Calibri Light</vt:lpstr>
      <vt:lpstr>Sora Medium</vt:lpstr>
      <vt:lpstr>Work Sans</vt:lpstr>
      <vt:lpstr>Sora SemiBold</vt:lpstr>
      <vt:lpstr>Sora ExtraBold</vt:lpstr>
      <vt:lpstr>Sora;500</vt:lpstr>
      <vt:lpstr>Calibri</vt:lpstr>
      <vt:lpstr>Work Sans Medium</vt:lpstr>
      <vt:lpstr>Sora</vt:lpstr>
      <vt:lpstr>Arial MT</vt:lpstr>
      <vt:lpstr>Arial</vt:lpstr>
      <vt:lpstr>Cambria Math</vt:lpstr>
      <vt:lpstr>UDD DataScience </vt:lpstr>
      <vt:lpstr>MÓDULO CINCO</vt:lpstr>
      <vt:lpstr>Presentación de PowerPoint</vt:lpstr>
      <vt:lpstr>Presentación de PowerPoint</vt:lpstr>
      <vt:lpstr>Presentación de PowerPoint</vt:lpstr>
      <vt:lpstr>Aplicaciones de las redes  neuronales en la vida real</vt:lpstr>
      <vt:lpstr>Introducción a  redes neuronales</vt:lpstr>
      <vt:lpstr>Sigmoide</vt:lpstr>
      <vt:lpstr>Softmax</vt:lpstr>
      <vt:lpstr>Combinación  de neuronas</vt:lpstr>
      <vt:lpstr>Capas en una red neuronal</vt:lpstr>
      <vt:lpstr>Presentación de PowerPoint</vt:lpstr>
      <vt:lpstr>Presentación de PowerPoint</vt:lpstr>
      <vt:lpstr>Presentación de PowerPoint</vt:lpstr>
      <vt:lpstr>Presentación de PowerPoint</vt:lpstr>
      <vt:lpstr>Machine Learning vs Deep Learning</vt:lpstr>
      <vt:lpstr>Red neuronal con un dataset</vt:lpstr>
      <vt:lpstr>Matriz de Confusión</vt:lpstr>
      <vt:lpstr>Matriz de Confusión</vt:lpstr>
      <vt:lpstr>Matriz de Confusión</vt:lpstr>
      <vt:lpstr>Matriz de Confusión</vt:lpstr>
      <vt:lpstr>Matriz de Confusión</vt:lpstr>
      <vt:lpstr>Matriz de Confusión</vt:lpstr>
      <vt:lpstr>Matriz de Confusión</vt:lpstr>
      <vt:lpstr>Pasos para una red  neuronal con Keras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CINCO</dc:title>
  <cp:lastModifiedBy>DIEGO MIRANDA OLAVARRIA</cp:lastModifiedBy>
  <cp:revision>15</cp:revision>
  <dcterms:modified xsi:type="dcterms:W3CDTF">2024-11-23T11:53:19Z</dcterms:modified>
</cp:coreProperties>
</file>